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2_AA45F47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2_0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37_3FD4D9DC.xml" ContentType="application/vnd.ms-powerpoint.comments+xml"/>
  <Override PartName="/ppt/comments/modernComment_138_79799066.xml" ContentType="application/vnd.ms-powerpoint.comments+xml"/>
  <Override PartName="/ppt/comments/modernComment_139_24C9FF1B.xml" ContentType="application/vnd.ms-powerpoint.comments+xml"/>
  <Override PartName="/ppt/comments/modernComment_13A_F6E45A99.xml" ContentType="application/vnd.ms-powerpoint.comments+xml"/>
  <Override PartName="/ppt/comments/modernComment_13B_D9C6DB8C.xml" ContentType="application/vnd.ms-powerpoint.comments+xml"/>
  <Override PartName="/ppt/comments/modernComment_12C_E786EAF1.xml" ContentType="application/vnd.ms-powerpoint.comments+xml"/>
  <Override PartName="/ppt/comments/modernComment_12F_D658D84E.xml" ContentType="application/vnd.ms-powerpoint.comments+xml"/>
  <Override PartName="/ppt/comments/modernComment_12E_73A6713A.xml" ContentType="application/vnd.ms-powerpoint.comments+xml"/>
  <Override PartName="/ppt/comments/modernComment_131_AB1FF20F.xml" ContentType="application/vnd.ms-powerpoint.comments+xml"/>
  <Override PartName="/ppt/comments/modernComment_13C_7F9F0EB6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4" r:id="rId5"/>
    <p:sldId id="257" r:id="rId6"/>
    <p:sldId id="317" r:id="rId7"/>
    <p:sldId id="256" r:id="rId8"/>
    <p:sldId id="263" r:id="rId9"/>
    <p:sldId id="264" r:id="rId10"/>
    <p:sldId id="265" r:id="rId11"/>
    <p:sldId id="269" r:id="rId12"/>
    <p:sldId id="266" r:id="rId13"/>
    <p:sldId id="270" r:id="rId14"/>
    <p:sldId id="267" r:id="rId15"/>
    <p:sldId id="268" r:id="rId16"/>
    <p:sldId id="271" r:id="rId17"/>
    <p:sldId id="258" r:id="rId18"/>
    <p:sldId id="272" r:id="rId19"/>
    <p:sldId id="276" r:id="rId20"/>
    <p:sldId id="275" r:id="rId21"/>
    <p:sldId id="277" r:id="rId22"/>
    <p:sldId id="278" r:id="rId23"/>
    <p:sldId id="279" r:id="rId24"/>
    <p:sldId id="280" r:id="rId25"/>
    <p:sldId id="282" r:id="rId26"/>
    <p:sldId id="281" r:id="rId27"/>
    <p:sldId id="260" r:id="rId28"/>
    <p:sldId id="311" r:id="rId29"/>
    <p:sldId id="312" r:id="rId30"/>
    <p:sldId id="313" r:id="rId31"/>
    <p:sldId id="314" r:id="rId32"/>
    <p:sldId id="315" r:id="rId33"/>
    <p:sldId id="284" r:id="rId34"/>
    <p:sldId id="289" r:id="rId35"/>
    <p:sldId id="290" r:id="rId36"/>
    <p:sldId id="291" r:id="rId37"/>
    <p:sldId id="304" r:id="rId38"/>
    <p:sldId id="292" r:id="rId39"/>
    <p:sldId id="293" r:id="rId40"/>
    <p:sldId id="294" r:id="rId41"/>
    <p:sldId id="295" r:id="rId42"/>
    <p:sldId id="296" r:id="rId43"/>
    <p:sldId id="298" r:id="rId44"/>
    <p:sldId id="297" r:id="rId45"/>
    <p:sldId id="299" r:id="rId46"/>
    <p:sldId id="300" r:id="rId47"/>
    <p:sldId id="303" r:id="rId48"/>
    <p:sldId id="302" r:id="rId49"/>
    <p:sldId id="305" r:id="rId50"/>
    <p:sldId id="316" r:id="rId51"/>
    <p:sldId id="261" r:id="rId52"/>
    <p:sldId id="26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E1B1B-01F7-3B91-B15D-01F2ABFC6F66}" name="Entwan Enkhbayar" initials="EE" userId="S::22135347@bucks.ac.uk::0c410376-90a7-4b75-bbc2-8f708895abdc" providerId="AD"/>
  <p188:author id="{953C3CE0-D91A-45C0-E8C0-CB2C3E0B0FCD}" name="Muneef Mohamed Mumthas" initials="MM" userId="S::22206529@bucks.ac.uk::fb380b62-a201-49fc-abd3-30b0fd33a7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B9CDE5"/>
    <a:srgbClr val="F9E7D9"/>
    <a:srgbClr val="F3E4D8"/>
    <a:srgbClr val="FDFBF9"/>
    <a:srgbClr val="DFDADA"/>
    <a:srgbClr val="DDCBBF"/>
    <a:srgbClr val="FAE8D9"/>
    <a:srgbClr val="D3D6DD"/>
    <a:srgbClr val="FE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0096E-5CB6-62C1-F291-2246496CE728}" v="1" dt="2024-05-12T21:54:48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4D75F0-B5D8-48EF-8C40-83912C7C75CD}" authorId="{953C3CE0-D91A-45C0-E8C0-CB2C3E0B0FCD}" created="2024-05-10T00:39:47.011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US"/>
          <a:t>Added same formatting to all slides. entwan check em out, if u dont like it, revert it :(</a:t>
        </a:r>
      </a:p>
    </p188:txBody>
  </p188:cm>
</p188:cmLst>
</file>

<file path=ppt/comments/modernComment_112_AA45F4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ECDFED-43BA-4169-8736-9BE7A02936D9}" authorId="{953C3CE0-D91A-45C0-E8C0-CB2C3E0B0FCD}" created="2024-05-10T00:38:17.003">
    <pc:sldMkLst xmlns:pc="http://schemas.microsoft.com/office/powerpoint/2013/main/command">
      <pc:docMk/>
      <pc:sldMk cId="2856711294" sldId="274"/>
    </pc:sldMkLst>
    <p188:txBody>
      <a:bodyPr/>
      <a:lstStyle/>
      <a:p>
        <a:r>
          <a:rPr lang="en-GB"/>
          <a:t>Implemented same formatting for all the slides, entwan please check if not revert it ☹️</a:t>
        </a:r>
      </a:p>
    </p188:txBody>
  </p188:cm>
  <p188:cm id="{6BC72077-2C07-4574-9C80-E39193013B38}" authorId="{953C3CE0-D91A-45C0-E8C0-CB2C3E0B0FCD}" created="2024-05-12T21:54:48.3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56711294" sldId="274"/>
      <ac:spMk id="2" creationId="{D627062E-3736-6B09-3CCC-D682C3B1587A}"/>
      <ac:txMk cp="0" len="23">
        <ac:context len="24" hash="3115776646"/>
      </ac:txMk>
    </ac:txMkLst>
    <p188:pos x="1737826" y="3732244"/>
    <p188:txBody>
      <a:bodyPr/>
      <a:lstStyle/>
      <a:p>
        <a:r>
          <a:rPr lang="en-US"/>
          <a:t>once finalised, lets add a copy to github</a:t>
        </a:r>
      </a:p>
    </p188:txBody>
  </p188:cm>
</p188:cmLst>
</file>

<file path=ppt/comments/modernComment_12C_E786EA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9B9642-DEF9-4154-B32D-BF319FB99A84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2E_73A671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F7B85F-6D31-4530-A0FF-2C2C9E3441FF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2F_D658D8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1E670-B42B-4465-BAB9-73546633859D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1_AB1FF2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C366EF-7A3E-4EA0-B397-B1B05CE85342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7_3FD4D9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BDBF13-1AE3-4328-8906-09637FA733C0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8_797990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8972F-4AF3-4575-8879-8998478FF2FD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9_24C9FF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BE2985-8A1B-4075-885B-A68EDDDE9A1C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A_F6E45A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21A39B-9FBB-469B-A06F-F8CEF139F4EB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B_D9C6DB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0148E2-7D9B-48C8-8200-ADD027FE1DD2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</p188:cmLst>
</file>

<file path=ppt/comments/modernComment_13C_7F9F0E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1E56DD-C566-4495-A731-7F21F57A4E5D}" authorId="{953C3CE0-D91A-45C0-E8C0-CB2C3E0B0FCD}" created="2024-05-09T18:41:31.645">
    <pc:sldMkLst xmlns:pc="http://schemas.microsoft.com/office/powerpoint/2013/main/command">
      <pc:docMk/>
      <pc:sldMk cId="3884378865" sldId="300"/>
    </pc:sldMkLst>
    <p188:replyLst>
      <p188:reply id="{3EEED12B-F3F6-4124-AD8A-9FC19096E9AE}" authorId="{A3DE1B1B-01F7-3B91-B15D-01F2ABFC6F66}" created="2024-05-09T20:51:19.154">
        <p188:txBody>
          <a:bodyPr/>
          <a:lstStyle/>
          <a:p>
            <a:r>
              <a:rPr lang="en-US"/>
              <a:t>Everything looks nice and clean, and I really liked the colour format. Lets keep it this way</a:t>
            </a:r>
          </a:p>
        </p188:txBody>
      </p188:reply>
    </p188:replyLst>
    <p188:txBody>
      <a:bodyPr/>
      <a:lstStyle/>
      <a:p>
        <a:r>
          <a:rPr lang="en-US"/>
          <a:t>added deep learning slides, please check em out ffs. </a:t>
        </a:r>
      </a:p>
    </p188:txBody>
  </p188:cm>
  <p188:cm id="{6EEF59E4-A61C-4C65-AC64-2CA7963E8CA8}" authorId="{953C3CE0-D91A-45C0-E8C0-CB2C3E0B0FCD}" created="2024-05-09T23:46:47.303">
    <pc:sldMkLst xmlns:pc="http://schemas.microsoft.com/office/powerpoint/2013/main/command">
      <pc:docMk/>
      <pc:sldMk cId="2141130422" sldId="316"/>
    </pc:sldMkLst>
    <p188:txBody>
      <a:bodyPr/>
      <a:lstStyle/>
      <a:p>
        <a:r>
          <a:rPr lang="en-US"/>
          <a:t>we need to add the summary by comparing model 1 and 2 and talk about which performed better.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62F8C-0E54-49CB-8BA3-50A8C3802B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51B9AF-E437-4842-BE94-B3D70F99781E}">
      <dgm:prSet/>
      <dgm:spPr>
        <a:noFill/>
        <a:ln>
          <a:solidFill>
            <a:srgbClr val="1F497D"/>
          </a:solidFill>
        </a:ln>
      </dgm:spPr>
      <dgm:t>
        <a:bodyPr/>
        <a:lstStyle/>
        <a:p>
          <a:r>
            <a:rPr lang="en-US" dirty="0" err="1">
              <a:solidFill>
                <a:srgbClr val="1F497D"/>
              </a:solidFill>
            </a:rPr>
            <a:t>Enkh-Amgalan</a:t>
          </a:r>
          <a:r>
            <a:rPr lang="en-US" dirty="0">
              <a:solidFill>
                <a:srgbClr val="1F497D"/>
              </a:solidFill>
            </a:rPr>
            <a:t> (</a:t>
          </a:r>
          <a:r>
            <a:rPr lang="en-US" dirty="0" err="1">
              <a:solidFill>
                <a:srgbClr val="1F497D"/>
              </a:solidFill>
            </a:rPr>
            <a:t>Entwan</a:t>
          </a:r>
          <a:r>
            <a:rPr lang="en-US" dirty="0">
              <a:solidFill>
                <a:srgbClr val="1F497D"/>
              </a:solidFill>
            </a:rPr>
            <a:t>) </a:t>
          </a:r>
          <a:r>
            <a:rPr lang="en-US" dirty="0" err="1">
              <a:solidFill>
                <a:srgbClr val="1F497D"/>
              </a:solidFill>
            </a:rPr>
            <a:t>Enkhbayar</a:t>
          </a:r>
          <a:r>
            <a:rPr lang="en-US" dirty="0">
              <a:solidFill>
                <a:srgbClr val="1F497D"/>
              </a:solidFill>
            </a:rPr>
            <a:t> (22135347) </a:t>
          </a:r>
        </a:p>
      </dgm:t>
    </dgm:pt>
    <dgm:pt modelId="{01420888-C559-450D-B89A-DB2FF008F404}" type="parTrans" cxnId="{55EB37DA-B506-4FD8-91A2-4CE8BABC2DE6}">
      <dgm:prSet/>
      <dgm:spPr/>
      <dgm:t>
        <a:bodyPr/>
        <a:lstStyle/>
        <a:p>
          <a:endParaRPr lang="en-US"/>
        </a:p>
      </dgm:t>
    </dgm:pt>
    <dgm:pt modelId="{4E3E9331-3AE6-4B53-ADA2-4D0636BD2134}" type="sibTrans" cxnId="{55EB37DA-B506-4FD8-91A2-4CE8BABC2DE6}">
      <dgm:prSet/>
      <dgm:spPr/>
      <dgm:t>
        <a:bodyPr/>
        <a:lstStyle/>
        <a:p>
          <a:endParaRPr lang="en-US"/>
        </a:p>
      </dgm:t>
    </dgm:pt>
    <dgm:pt modelId="{69AFB1DA-FD3F-42FA-948C-0C9908365F25}">
      <dgm:prSet/>
      <dgm:spPr>
        <a:noFill/>
        <a:ln>
          <a:solidFill>
            <a:srgbClr val="1F497D"/>
          </a:solidFill>
        </a:ln>
      </dgm:spPr>
      <dgm:t>
        <a:bodyPr/>
        <a:lstStyle/>
        <a:p>
          <a:r>
            <a:rPr lang="en-US" dirty="0">
              <a:solidFill>
                <a:srgbClr val="1F497D"/>
              </a:solidFill>
            </a:rPr>
            <a:t>Muneef Ahamed Mohamed Mumthas (22206529) </a:t>
          </a:r>
        </a:p>
      </dgm:t>
    </dgm:pt>
    <dgm:pt modelId="{D5FA277F-5FD2-4C38-9F43-6382154E15FA}" type="parTrans" cxnId="{BDB614D5-8DB2-431E-9DCE-36942DD96BD2}">
      <dgm:prSet/>
      <dgm:spPr/>
      <dgm:t>
        <a:bodyPr/>
        <a:lstStyle/>
        <a:p>
          <a:endParaRPr lang="en-US"/>
        </a:p>
      </dgm:t>
    </dgm:pt>
    <dgm:pt modelId="{C409E676-E800-4504-8647-CF367C70529C}" type="sibTrans" cxnId="{BDB614D5-8DB2-431E-9DCE-36942DD96BD2}">
      <dgm:prSet/>
      <dgm:spPr/>
      <dgm:t>
        <a:bodyPr/>
        <a:lstStyle/>
        <a:p>
          <a:endParaRPr lang="en-US"/>
        </a:p>
      </dgm:t>
    </dgm:pt>
    <dgm:pt modelId="{3A5E8E34-3365-4A38-9E17-5389C3D91EDE}">
      <dgm:prSet/>
      <dgm:spPr>
        <a:noFill/>
        <a:ln>
          <a:solidFill>
            <a:srgbClr val="1F497D"/>
          </a:solidFill>
        </a:ln>
      </dgm:spPr>
      <dgm:t>
        <a:bodyPr/>
        <a:lstStyle/>
        <a:p>
          <a:r>
            <a:rPr lang="en-US" dirty="0">
              <a:solidFill>
                <a:srgbClr val="1F497D"/>
              </a:solidFill>
            </a:rPr>
            <a:t>Crown Caesar (22038807) </a:t>
          </a:r>
        </a:p>
      </dgm:t>
    </dgm:pt>
    <dgm:pt modelId="{9A41E7E5-2245-412A-9DE7-E8260326E2CE}" type="parTrans" cxnId="{23A72AD1-7E6A-4A25-99F2-DE55492ABC3B}">
      <dgm:prSet/>
      <dgm:spPr/>
      <dgm:t>
        <a:bodyPr/>
        <a:lstStyle/>
        <a:p>
          <a:endParaRPr lang="en-US"/>
        </a:p>
      </dgm:t>
    </dgm:pt>
    <dgm:pt modelId="{C7C19287-1320-40EA-8A53-6A43E3937F0C}" type="sibTrans" cxnId="{23A72AD1-7E6A-4A25-99F2-DE55492ABC3B}">
      <dgm:prSet/>
      <dgm:spPr/>
      <dgm:t>
        <a:bodyPr/>
        <a:lstStyle/>
        <a:p>
          <a:endParaRPr lang="en-US"/>
        </a:p>
      </dgm:t>
    </dgm:pt>
    <dgm:pt modelId="{3E6CC738-8B19-42EB-948D-86EC04F1A055}">
      <dgm:prSet/>
      <dgm:spPr>
        <a:noFill/>
        <a:ln>
          <a:solidFill>
            <a:srgbClr val="1F497D"/>
          </a:solidFill>
        </a:ln>
      </dgm:spPr>
      <dgm:t>
        <a:bodyPr/>
        <a:lstStyle/>
        <a:p>
          <a:r>
            <a:rPr lang="en-US" dirty="0" err="1">
              <a:solidFill>
                <a:srgbClr val="1F497D"/>
              </a:solidFill>
            </a:rPr>
            <a:t>Brunaldo</a:t>
          </a:r>
          <a:r>
            <a:rPr lang="en-US" dirty="0">
              <a:solidFill>
                <a:srgbClr val="1F497D"/>
              </a:solidFill>
            </a:rPr>
            <a:t> </a:t>
          </a:r>
          <a:r>
            <a:rPr lang="en-US" dirty="0" err="1">
              <a:solidFill>
                <a:srgbClr val="1F497D"/>
              </a:solidFill>
            </a:rPr>
            <a:t>Cimo</a:t>
          </a:r>
          <a:r>
            <a:rPr lang="en-US" dirty="0">
              <a:solidFill>
                <a:srgbClr val="1F497D"/>
              </a:solidFill>
            </a:rPr>
            <a:t> (22209954)</a:t>
          </a:r>
        </a:p>
      </dgm:t>
    </dgm:pt>
    <dgm:pt modelId="{465C2AFA-52B6-4BBD-9EF7-91C49BDAC574}" type="parTrans" cxnId="{7C3BCCC4-C05F-48D9-8C8D-B5DADBEF6564}">
      <dgm:prSet/>
      <dgm:spPr/>
      <dgm:t>
        <a:bodyPr/>
        <a:lstStyle/>
        <a:p>
          <a:endParaRPr lang="en-US"/>
        </a:p>
      </dgm:t>
    </dgm:pt>
    <dgm:pt modelId="{2069C0A1-F33F-49E9-8A7D-5EECD977D705}" type="sibTrans" cxnId="{7C3BCCC4-C05F-48D9-8C8D-B5DADBEF6564}">
      <dgm:prSet/>
      <dgm:spPr/>
      <dgm:t>
        <a:bodyPr/>
        <a:lstStyle/>
        <a:p>
          <a:endParaRPr lang="en-US"/>
        </a:p>
      </dgm:t>
    </dgm:pt>
    <dgm:pt modelId="{066DC798-37A9-45BE-A844-9BA7A80C347C}" type="pres">
      <dgm:prSet presAssocID="{2E662F8C-0E54-49CB-8BA3-50A8C3802B5D}" presName="linear" presStyleCnt="0">
        <dgm:presLayoutVars>
          <dgm:animLvl val="lvl"/>
          <dgm:resizeHandles val="exact"/>
        </dgm:presLayoutVars>
      </dgm:prSet>
      <dgm:spPr/>
    </dgm:pt>
    <dgm:pt modelId="{62301365-6C3E-4DF9-9636-42E8B40F3368}" type="pres">
      <dgm:prSet presAssocID="{1C51B9AF-E437-4842-BE94-B3D70F9978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CB407A-3F39-4B62-8C48-888A90540AE2}" type="pres">
      <dgm:prSet presAssocID="{4E3E9331-3AE6-4B53-ADA2-4D0636BD2134}" presName="spacer" presStyleCnt="0"/>
      <dgm:spPr/>
    </dgm:pt>
    <dgm:pt modelId="{0E5C71E7-4D72-4C4F-B8E1-D0F466C11562}" type="pres">
      <dgm:prSet presAssocID="{69AFB1DA-FD3F-42FA-948C-0C9908365F2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086790-ACCE-4B00-9ABC-4A909DAE6A44}" type="pres">
      <dgm:prSet presAssocID="{C409E676-E800-4504-8647-CF367C70529C}" presName="spacer" presStyleCnt="0"/>
      <dgm:spPr/>
    </dgm:pt>
    <dgm:pt modelId="{3C2FC237-932D-40A2-B557-E096B1F547F6}" type="pres">
      <dgm:prSet presAssocID="{3A5E8E34-3365-4A38-9E17-5389C3D91E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4EFE4C-4C74-48FA-BC7B-EEF3558BA7FA}" type="pres">
      <dgm:prSet presAssocID="{C7C19287-1320-40EA-8A53-6A43E3937F0C}" presName="spacer" presStyleCnt="0"/>
      <dgm:spPr/>
    </dgm:pt>
    <dgm:pt modelId="{52C25FF7-FEF8-4555-A78B-84E3F8245120}" type="pres">
      <dgm:prSet presAssocID="{3E6CC738-8B19-42EB-948D-86EC04F1A0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1F880D-5F46-4410-BA6E-6D3CC465BDAA}" type="presOf" srcId="{2E662F8C-0E54-49CB-8BA3-50A8C3802B5D}" destId="{066DC798-37A9-45BE-A844-9BA7A80C347C}" srcOrd="0" destOrd="0" presId="urn:microsoft.com/office/officeart/2005/8/layout/vList2"/>
    <dgm:cxn modelId="{2BA19C34-DDAC-47BC-BCD3-9646F115AB05}" type="presOf" srcId="{69AFB1DA-FD3F-42FA-948C-0C9908365F25}" destId="{0E5C71E7-4D72-4C4F-B8E1-D0F466C11562}" srcOrd="0" destOrd="0" presId="urn:microsoft.com/office/officeart/2005/8/layout/vList2"/>
    <dgm:cxn modelId="{DE91343D-4C0D-483B-9115-588AE5CA1B9C}" type="presOf" srcId="{1C51B9AF-E437-4842-BE94-B3D70F99781E}" destId="{62301365-6C3E-4DF9-9636-42E8B40F3368}" srcOrd="0" destOrd="0" presId="urn:microsoft.com/office/officeart/2005/8/layout/vList2"/>
    <dgm:cxn modelId="{BBFB6E8E-CF14-4F43-AB9E-A4F7B867ACFC}" type="presOf" srcId="{3E6CC738-8B19-42EB-948D-86EC04F1A055}" destId="{52C25FF7-FEF8-4555-A78B-84E3F8245120}" srcOrd="0" destOrd="0" presId="urn:microsoft.com/office/officeart/2005/8/layout/vList2"/>
    <dgm:cxn modelId="{7C3BCCC4-C05F-48D9-8C8D-B5DADBEF6564}" srcId="{2E662F8C-0E54-49CB-8BA3-50A8C3802B5D}" destId="{3E6CC738-8B19-42EB-948D-86EC04F1A055}" srcOrd="3" destOrd="0" parTransId="{465C2AFA-52B6-4BBD-9EF7-91C49BDAC574}" sibTransId="{2069C0A1-F33F-49E9-8A7D-5EECD977D705}"/>
    <dgm:cxn modelId="{23A72AD1-7E6A-4A25-99F2-DE55492ABC3B}" srcId="{2E662F8C-0E54-49CB-8BA3-50A8C3802B5D}" destId="{3A5E8E34-3365-4A38-9E17-5389C3D91EDE}" srcOrd="2" destOrd="0" parTransId="{9A41E7E5-2245-412A-9DE7-E8260326E2CE}" sibTransId="{C7C19287-1320-40EA-8A53-6A43E3937F0C}"/>
    <dgm:cxn modelId="{BDB614D5-8DB2-431E-9DCE-36942DD96BD2}" srcId="{2E662F8C-0E54-49CB-8BA3-50A8C3802B5D}" destId="{69AFB1DA-FD3F-42FA-948C-0C9908365F25}" srcOrd="1" destOrd="0" parTransId="{D5FA277F-5FD2-4C38-9F43-6382154E15FA}" sibTransId="{C409E676-E800-4504-8647-CF367C70529C}"/>
    <dgm:cxn modelId="{55EB37DA-B506-4FD8-91A2-4CE8BABC2DE6}" srcId="{2E662F8C-0E54-49CB-8BA3-50A8C3802B5D}" destId="{1C51B9AF-E437-4842-BE94-B3D70F99781E}" srcOrd="0" destOrd="0" parTransId="{01420888-C559-450D-B89A-DB2FF008F404}" sibTransId="{4E3E9331-3AE6-4B53-ADA2-4D0636BD2134}"/>
    <dgm:cxn modelId="{8C958BFC-268B-40D1-9C64-09604257941C}" type="presOf" srcId="{3A5E8E34-3365-4A38-9E17-5389C3D91EDE}" destId="{3C2FC237-932D-40A2-B557-E096B1F547F6}" srcOrd="0" destOrd="0" presId="urn:microsoft.com/office/officeart/2005/8/layout/vList2"/>
    <dgm:cxn modelId="{83F641C6-C431-4BA8-A31C-F2D4733A2335}" type="presParOf" srcId="{066DC798-37A9-45BE-A844-9BA7A80C347C}" destId="{62301365-6C3E-4DF9-9636-42E8B40F3368}" srcOrd="0" destOrd="0" presId="urn:microsoft.com/office/officeart/2005/8/layout/vList2"/>
    <dgm:cxn modelId="{B584FA23-BFA3-4E3C-9DBA-89B972A205D1}" type="presParOf" srcId="{066DC798-37A9-45BE-A844-9BA7A80C347C}" destId="{87CB407A-3F39-4B62-8C48-888A90540AE2}" srcOrd="1" destOrd="0" presId="urn:microsoft.com/office/officeart/2005/8/layout/vList2"/>
    <dgm:cxn modelId="{353DB826-57F1-46DF-B524-E50069EBE9E1}" type="presParOf" srcId="{066DC798-37A9-45BE-A844-9BA7A80C347C}" destId="{0E5C71E7-4D72-4C4F-B8E1-D0F466C11562}" srcOrd="2" destOrd="0" presId="urn:microsoft.com/office/officeart/2005/8/layout/vList2"/>
    <dgm:cxn modelId="{2AAF7D37-1541-4BAA-BA28-92FED53EC21A}" type="presParOf" srcId="{066DC798-37A9-45BE-A844-9BA7A80C347C}" destId="{D7086790-ACCE-4B00-9ABC-4A909DAE6A44}" srcOrd="3" destOrd="0" presId="urn:microsoft.com/office/officeart/2005/8/layout/vList2"/>
    <dgm:cxn modelId="{DD09C231-D713-43E5-8BD3-DA96102610AC}" type="presParOf" srcId="{066DC798-37A9-45BE-A844-9BA7A80C347C}" destId="{3C2FC237-932D-40A2-B557-E096B1F547F6}" srcOrd="4" destOrd="0" presId="urn:microsoft.com/office/officeart/2005/8/layout/vList2"/>
    <dgm:cxn modelId="{027C5A05-A3FB-4162-9750-955C5F3E9C1E}" type="presParOf" srcId="{066DC798-37A9-45BE-A844-9BA7A80C347C}" destId="{3A4EFE4C-4C74-48FA-BC7B-EEF3558BA7FA}" srcOrd="5" destOrd="0" presId="urn:microsoft.com/office/officeart/2005/8/layout/vList2"/>
    <dgm:cxn modelId="{68E0BD20-BD17-46F5-A3B1-11114F5A5CED}" type="presParOf" srcId="{066DC798-37A9-45BE-A844-9BA7A80C347C}" destId="{52C25FF7-FEF8-4555-A78B-84E3F82451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1C323-A340-461D-905D-F6B584D257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CDD0DF-6D26-4113-BD03-1BB8E1D30451}">
      <dgm:prSet/>
      <dgm:spPr/>
      <dgm:t>
        <a:bodyPr/>
        <a:lstStyle/>
        <a:p>
          <a:r>
            <a:rPr lang="en-US" dirty="0"/>
            <a:t>Objective: Apply machine learning algorithms</a:t>
          </a:r>
          <a:r>
            <a:rPr lang="en-US" dirty="0">
              <a:latin typeface="Calibri"/>
            </a:rPr>
            <a:t> and Deep</a:t>
          </a:r>
          <a:r>
            <a:rPr lang="en-US" dirty="0"/>
            <a:t> </a:t>
          </a:r>
          <a:r>
            <a:rPr lang="en-US" dirty="0">
              <a:latin typeface="Calibri"/>
            </a:rPr>
            <a:t>learning Neural Network </a:t>
          </a:r>
          <a:r>
            <a:rPr lang="en-US" dirty="0"/>
            <a:t>to classify species in the Iris dataset.</a:t>
          </a:r>
        </a:p>
      </dgm:t>
    </dgm:pt>
    <dgm:pt modelId="{B9DB87B2-8252-48A1-9105-7394423A703F}" type="parTrans" cxnId="{DD96E498-736B-489F-8F34-710E2D51C377}">
      <dgm:prSet/>
      <dgm:spPr/>
      <dgm:t>
        <a:bodyPr/>
        <a:lstStyle/>
        <a:p>
          <a:endParaRPr lang="en-US"/>
        </a:p>
      </dgm:t>
    </dgm:pt>
    <dgm:pt modelId="{035AB9F8-7376-4317-A3DF-D7050C242FFD}" type="sibTrans" cxnId="{DD96E498-736B-489F-8F34-710E2D51C377}">
      <dgm:prSet/>
      <dgm:spPr/>
      <dgm:t>
        <a:bodyPr/>
        <a:lstStyle/>
        <a:p>
          <a:endParaRPr lang="en-US"/>
        </a:p>
      </dgm:t>
    </dgm:pt>
    <dgm:pt modelId="{0630E5A4-D3C4-43E0-B35E-D2759519786A}">
      <dgm:prSet/>
      <dgm:spPr/>
      <dgm:t>
        <a:bodyPr/>
        <a:lstStyle/>
        <a:p>
          <a:pPr rtl="0"/>
          <a:r>
            <a:rPr lang="en-US">
              <a:latin typeface="Calibri"/>
            </a:rPr>
            <a:t>Datasets</a:t>
          </a:r>
          <a:r>
            <a:rPr lang="en-US"/>
            <a:t> Overview: </a:t>
          </a:r>
          <a:r>
            <a:rPr lang="en-US">
              <a:latin typeface="Calibri"/>
            </a:rPr>
            <a:t>1. Consists</a:t>
          </a:r>
          <a:r>
            <a:rPr lang="en-US"/>
            <a:t> of measurements from three species of Iris (</a:t>
          </a:r>
          <a:r>
            <a:rPr lang="en-US" err="1"/>
            <a:t>setosa</a:t>
          </a:r>
          <a:r>
            <a:rPr lang="en-US"/>
            <a:t>, versicolor, virginica).</a:t>
          </a:r>
          <a:r>
            <a:rPr lang="en-US">
              <a:latin typeface="Calibri"/>
            </a:rPr>
            <a:t> 2. Consists of images of three different species of iris. </a:t>
          </a:r>
        </a:p>
      </dgm:t>
    </dgm:pt>
    <dgm:pt modelId="{4D798837-7AEA-4F17-82B6-F23812433B7E}" type="parTrans" cxnId="{F7B6C457-6EF3-4F32-A7CF-989D7CE3F256}">
      <dgm:prSet/>
      <dgm:spPr/>
      <dgm:t>
        <a:bodyPr/>
        <a:lstStyle/>
        <a:p>
          <a:endParaRPr lang="en-US"/>
        </a:p>
      </dgm:t>
    </dgm:pt>
    <dgm:pt modelId="{CFB8E1F1-358B-4856-99F5-96E293F5F4EE}" type="sibTrans" cxnId="{F7B6C457-6EF3-4F32-A7CF-989D7CE3F256}">
      <dgm:prSet/>
      <dgm:spPr/>
      <dgm:t>
        <a:bodyPr/>
        <a:lstStyle/>
        <a:p>
          <a:endParaRPr lang="en-US"/>
        </a:p>
      </dgm:t>
    </dgm:pt>
    <dgm:pt modelId="{AEC9F02E-81D8-41E0-AD08-7BEFFB9DDE56}" type="pres">
      <dgm:prSet presAssocID="{8161C323-A340-461D-905D-F6B584D25722}" presName="root" presStyleCnt="0">
        <dgm:presLayoutVars>
          <dgm:dir/>
          <dgm:resizeHandles val="exact"/>
        </dgm:presLayoutVars>
      </dgm:prSet>
      <dgm:spPr/>
    </dgm:pt>
    <dgm:pt modelId="{3651A436-89D7-4E29-A789-563652E9D280}" type="pres">
      <dgm:prSet presAssocID="{BFCDD0DF-6D26-4113-BD03-1BB8E1D30451}" presName="compNode" presStyleCnt="0"/>
      <dgm:spPr/>
    </dgm:pt>
    <dgm:pt modelId="{D0EE7541-D34D-4C54-B4AA-ED2F585F3ECA}" type="pres">
      <dgm:prSet presAssocID="{BFCDD0DF-6D26-4113-BD03-1BB8E1D30451}" presName="bgRect" presStyleLbl="bgShp" presStyleIdx="0" presStyleCnt="2"/>
      <dgm:spPr/>
    </dgm:pt>
    <dgm:pt modelId="{2932DE8C-5C39-4733-B38B-065861200E70}" type="pres">
      <dgm:prSet presAssocID="{BFCDD0DF-6D26-4113-BD03-1BB8E1D304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C2E6AE-B2EA-4B6B-9545-F5531A2617EC}" type="pres">
      <dgm:prSet presAssocID="{BFCDD0DF-6D26-4113-BD03-1BB8E1D30451}" presName="spaceRect" presStyleCnt="0"/>
      <dgm:spPr/>
    </dgm:pt>
    <dgm:pt modelId="{E31C580F-89AC-4109-912A-1A9857711B0D}" type="pres">
      <dgm:prSet presAssocID="{BFCDD0DF-6D26-4113-BD03-1BB8E1D30451}" presName="parTx" presStyleLbl="revTx" presStyleIdx="0" presStyleCnt="2">
        <dgm:presLayoutVars>
          <dgm:chMax val="0"/>
          <dgm:chPref val="0"/>
        </dgm:presLayoutVars>
      </dgm:prSet>
      <dgm:spPr/>
    </dgm:pt>
    <dgm:pt modelId="{8622FCE8-44B8-4C24-B349-C5E35BC189B4}" type="pres">
      <dgm:prSet presAssocID="{035AB9F8-7376-4317-A3DF-D7050C242FFD}" presName="sibTrans" presStyleCnt="0"/>
      <dgm:spPr/>
    </dgm:pt>
    <dgm:pt modelId="{A66F8DD0-0E74-4E2A-A5F1-2AF937F767CB}" type="pres">
      <dgm:prSet presAssocID="{0630E5A4-D3C4-43E0-B35E-D2759519786A}" presName="compNode" presStyleCnt="0"/>
      <dgm:spPr/>
    </dgm:pt>
    <dgm:pt modelId="{970383E8-84FA-4D9A-8648-C9C1CE270797}" type="pres">
      <dgm:prSet presAssocID="{0630E5A4-D3C4-43E0-B35E-D2759519786A}" presName="bgRect" presStyleLbl="bgShp" presStyleIdx="1" presStyleCnt="2"/>
      <dgm:spPr/>
    </dgm:pt>
    <dgm:pt modelId="{CEA61213-3CEF-4F4F-BEF8-E50B9E395E7C}" type="pres">
      <dgm:prSet presAssocID="{0630E5A4-D3C4-43E0-B35E-D275951978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EAF6096-C570-43B6-8F52-E00694434BE9}" type="pres">
      <dgm:prSet presAssocID="{0630E5A4-D3C4-43E0-B35E-D2759519786A}" presName="spaceRect" presStyleCnt="0"/>
      <dgm:spPr/>
    </dgm:pt>
    <dgm:pt modelId="{316B5D23-C1EE-4406-9D79-97EB5DCA5A65}" type="pres">
      <dgm:prSet presAssocID="{0630E5A4-D3C4-43E0-B35E-D2759519786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A04C416-AE0B-435E-B4C3-A201DD517228}" type="presOf" srcId="{8161C323-A340-461D-905D-F6B584D25722}" destId="{AEC9F02E-81D8-41E0-AD08-7BEFFB9DDE56}" srcOrd="0" destOrd="0" presId="urn:microsoft.com/office/officeart/2018/2/layout/IconVerticalSolidList"/>
    <dgm:cxn modelId="{0800B925-839B-4619-9C44-4E3E42D6CE0F}" type="presOf" srcId="{BFCDD0DF-6D26-4113-BD03-1BB8E1D30451}" destId="{E31C580F-89AC-4109-912A-1A9857711B0D}" srcOrd="0" destOrd="0" presId="urn:microsoft.com/office/officeart/2018/2/layout/IconVerticalSolidList"/>
    <dgm:cxn modelId="{F7B6C457-6EF3-4F32-A7CF-989D7CE3F256}" srcId="{8161C323-A340-461D-905D-F6B584D25722}" destId="{0630E5A4-D3C4-43E0-B35E-D2759519786A}" srcOrd="1" destOrd="0" parTransId="{4D798837-7AEA-4F17-82B6-F23812433B7E}" sibTransId="{CFB8E1F1-358B-4856-99F5-96E293F5F4EE}"/>
    <dgm:cxn modelId="{DD6FD377-B8B3-4775-A425-FB1C44AB3A36}" type="presOf" srcId="{0630E5A4-D3C4-43E0-B35E-D2759519786A}" destId="{316B5D23-C1EE-4406-9D79-97EB5DCA5A65}" srcOrd="0" destOrd="0" presId="urn:microsoft.com/office/officeart/2018/2/layout/IconVerticalSolidList"/>
    <dgm:cxn modelId="{DD96E498-736B-489F-8F34-710E2D51C377}" srcId="{8161C323-A340-461D-905D-F6B584D25722}" destId="{BFCDD0DF-6D26-4113-BD03-1BB8E1D30451}" srcOrd="0" destOrd="0" parTransId="{B9DB87B2-8252-48A1-9105-7394423A703F}" sibTransId="{035AB9F8-7376-4317-A3DF-D7050C242FFD}"/>
    <dgm:cxn modelId="{EAD4BD6E-7917-4EAC-BBC9-91E09EF5B734}" type="presParOf" srcId="{AEC9F02E-81D8-41E0-AD08-7BEFFB9DDE56}" destId="{3651A436-89D7-4E29-A789-563652E9D280}" srcOrd="0" destOrd="0" presId="urn:microsoft.com/office/officeart/2018/2/layout/IconVerticalSolidList"/>
    <dgm:cxn modelId="{D62C7811-A319-4052-AEA7-EA59A356279C}" type="presParOf" srcId="{3651A436-89D7-4E29-A789-563652E9D280}" destId="{D0EE7541-D34D-4C54-B4AA-ED2F585F3ECA}" srcOrd="0" destOrd="0" presId="urn:microsoft.com/office/officeart/2018/2/layout/IconVerticalSolidList"/>
    <dgm:cxn modelId="{7BCB553B-36FD-4E23-AC01-41116D3F1B03}" type="presParOf" srcId="{3651A436-89D7-4E29-A789-563652E9D280}" destId="{2932DE8C-5C39-4733-B38B-065861200E70}" srcOrd="1" destOrd="0" presId="urn:microsoft.com/office/officeart/2018/2/layout/IconVerticalSolidList"/>
    <dgm:cxn modelId="{73D47EBF-66C2-4EAA-99C7-631D531679AE}" type="presParOf" srcId="{3651A436-89D7-4E29-A789-563652E9D280}" destId="{FDC2E6AE-B2EA-4B6B-9545-F5531A2617EC}" srcOrd="2" destOrd="0" presId="urn:microsoft.com/office/officeart/2018/2/layout/IconVerticalSolidList"/>
    <dgm:cxn modelId="{C629FBDF-6F29-466B-A4A9-396AB41CD555}" type="presParOf" srcId="{3651A436-89D7-4E29-A789-563652E9D280}" destId="{E31C580F-89AC-4109-912A-1A9857711B0D}" srcOrd="3" destOrd="0" presId="urn:microsoft.com/office/officeart/2018/2/layout/IconVerticalSolidList"/>
    <dgm:cxn modelId="{AF50274D-AF8A-4E4C-91D1-B2C43E85F248}" type="presParOf" srcId="{AEC9F02E-81D8-41E0-AD08-7BEFFB9DDE56}" destId="{8622FCE8-44B8-4C24-B349-C5E35BC189B4}" srcOrd="1" destOrd="0" presId="urn:microsoft.com/office/officeart/2018/2/layout/IconVerticalSolidList"/>
    <dgm:cxn modelId="{C946E132-D476-4701-AB8C-0BA0943B1163}" type="presParOf" srcId="{AEC9F02E-81D8-41E0-AD08-7BEFFB9DDE56}" destId="{A66F8DD0-0E74-4E2A-A5F1-2AF937F767CB}" srcOrd="2" destOrd="0" presId="urn:microsoft.com/office/officeart/2018/2/layout/IconVerticalSolidList"/>
    <dgm:cxn modelId="{0C3A5CF8-E2BB-4FDF-BC6D-AB1DD94036A7}" type="presParOf" srcId="{A66F8DD0-0E74-4E2A-A5F1-2AF937F767CB}" destId="{970383E8-84FA-4D9A-8648-C9C1CE270797}" srcOrd="0" destOrd="0" presId="urn:microsoft.com/office/officeart/2018/2/layout/IconVerticalSolidList"/>
    <dgm:cxn modelId="{3D8F1296-47AD-41EB-B59D-E2766B9AC0CB}" type="presParOf" srcId="{A66F8DD0-0E74-4E2A-A5F1-2AF937F767CB}" destId="{CEA61213-3CEF-4F4F-BEF8-E50B9E395E7C}" srcOrd="1" destOrd="0" presId="urn:microsoft.com/office/officeart/2018/2/layout/IconVerticalSolidList"/>
    <dgm:cxn modelId="{F7D487C1-7F18-4597-ABD9-77EABD082879}" type="presParOf" srcId="{A66F8DD0-0E74-4E2A-A5F1-2AF937F767CB}" destId="{4EAF6096-C570-43B6-8F52-E00694434BE9}" srcOrd="2" destOrd="0" presId="urn:microsoft.com/office/officeart/2018/2/layout/IconVerticalSolidList"/>
    <dgm:cxn modelId="{DE02353D-4110-45A7-87B6-295A358F5761}" type="presParOf" srcId="{A66F8DD0-0E74-4E2A-A5F1-2AF937F767CB}" destId="{316B5D23-C1EE-4406-9D79-97EB5DCA5A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CCFBFE-24BE-4189-B053-588F4BC109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2E7F92-FF15-4ADC-A339-5FE4477C1F29}">
      <dgm:prSet/>
      <dgm:spPr>
        <a:noFill/>
        <a:ln>
          <a:solidFill>
            <a:srgbClr val="1F497D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1F497D"/>
              </a:solidFill>
            </a:rPr>
            <a:t>Analysis of algorithm performance.</a:t>
          </a:r>
        </a:p>
      </dgm:t>
    </dgm:pt>
    <dgm:pt modelId="{433D44EF-9FB6-4698-BDEF-AF20D9D16CC4}" type="parTrans" cxnId="{2112C90D-6A63-4710-BF23-6A2DE7C90470}">
      <dgm:prSet/>
      <dgm:spPr/>
      <dgm:t>
        <a:bodyPr/>
        <a:lstStyle/>
        <a:p>
          <a:pPr algn="l"/>
          <a:endParaRPr lang="en-US"/>
        </a:p>
      </dgm:t>
    </dgm:pt>
    <dgm:pt modelId="{A1511F58-4718-46DC-866E-A1C6DC1BA815}" type="sibTrans" cxnId="{2112C90D-6A63-4710-BF23-6A2DE7C90470}">
      <dgm:prSet/>
      <dgm:spPr/>
      <dgm:t>
        <a:bodyPr/>
        <a:lstStyle/>
        <a:p>
          <a:pPr algn="l"/>
          <a:endParaRPr lang="en-US"/>
        </a:p>
      </dgm:t>
    </dgm:pt>
    <dgm:pt modelId="{1A1AEC8B-B61E-4C54-B6BA-E19D3D7151CE}">
      <dgm:prSet/>
      <dgm:spPr>
        <a:noFill/>
        <a:ln>
          <a:solidFill>
            <a:srgbClr val="1F497D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1F497D"/>
              </a:solidFill>
            </a:rPr>
            <a:t>Strengths and limitations of each model.</a:t>
          </a:r>
        </a:p>
      </dgm:t>
    </dgm:pt>
    <dgm:pt modelId="{8B4AA488-BF06-45FE-A1C5-4756B13D0BB2}" type="parTrans" cxnId="{E4DDB13C-06B2-4724-94EF-05439137ED57}">
      <dgm:prSet/>
      <dgm:spPr/>
      <dgm:t>
        <a:bodyPr/>
        <a:lstStyle/>
        <a:p>
          <a:pPr algn="l"/>
          <a:endParaRPr lang="en-US"/>
        </a:p>
      </dgm:t>
    </dgm:pt>
    <dgm:pt modelId="{72858CC4-8211-4B46-8273-A6E69DD06355}" type="sibTrans" cxnId="{E4DDB13C-06B2-4724-94EF-05439137ED57}">
      <dgm:prSet/>
      <dgm:spPr/>
      <dgm:t>
        <a:bodyPr/>
        <a:lstStyle/>
        <a:p>
          <a:pPr algn="l"/>
          <a:endParaRPr lang="en-US"/>
        </a:p>
      </dgm:t>
    </dgm:pt>
    <dgm:pt modelId="{2833FC74-23F8-48D6-901F-F950AADB24F7}">
      <dgm:prSet/>
      <dgm:spPr>
        <a:noFill/>
        <a:ln>
          <a:solidFill>
            <a:srgbClr val="1F497D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1F497D"/>
              </a:solidFill>
            </a:rPr>
            <a:t>Insights into data features and classification accuracy.</a:t>
          </a:r>
        </a:p>
      </dgm:t>
    </dgm:pt>
    <dgm:pt modelId="{3B37E81B-A211-45C1-B3BB-36DD917193C1}" type="parTrans" cxnId="{FA080FC8-C118-405A-831A-53C3889D7596}">
      <dgm:prSet/>
      <dgm:spPr/>
      <dgm:t>
        <a:bodyPr/>
        <a:lstStyle/>
        <a:p>
          <a:pPr algn="l"/>
          <a:endParaRPr lang="en-US"/>
        </a:p>
      </dgm:t>
    </dgm:pt>
    <dgm:pt modelId="{952D0027-2A89-4F35-833A-FB9FE662804C}" type="sibTrans" cxnId="{FA080FC8-C118-405A-831A-53C3889D7596}">
      <dgm:prSet/>
      <dgm:spPr/>
      <dgm:t>
        <a:bodyPr/>
        <a:lstStyle/>
        <a:p>
          <a:pPr algn="l"/>
          <a:endParaRPr lang="en-US"/>
        </a:p>
      </dgm:t>
    </dgm:pt>
    <dgm:pt modelId="{4D92DE22-E43E-41EF-9412-B41763B23A1E}" type="pres">
      <dgm:prSet presAssocID="{FBCCFBFE-24BE-4189-B053-588F4BC1092E}" presName="linear" presStyleCnt="0">
        <dgm:presLayoutVars>
          <dgm:animLvl val="lvl"/>
          <dgm:resizeHandles val="exact"/>
        </dgm:presLayoutVars>
      </dgm:prSet>
      <dgm:spPr/>
    </dgm:pt>
    <dgm:pt modelId="{D34099B5-08BB-491B-B025-9D14262B99A4}" type="pres">
      <dgm:prSet presAssocID="{D02E7F92-FF15-4ADC-A339-5FE4477C1F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861D2D-622D-4749-BFFF-E4AE6E5C145E}" type="pres">
      <dgm:prSet presAssocID="{A1511F58-4718-46DC-866E-A1C6DC1BA815}" presName="spacer" presStyleCnt="0"/>
      <dgm:spPr/>
    </dgm:pt>
    <dgm:pt modelId="{4EC3E525-E762-4F66-BB2B-1C27DF395B16}" type="pres">
      <dgm:prSet presAssocID="{1A1AEC8B-B61E-4C54-B6BA-E19D3D7151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17FBC2-3736-410A-AD48-9A0AD70B4A83}" type="pres">
      <dgm:prSet presAssocID="{72858CC4-8211-4B46-8273-A6E69DD06355}" presName="spacer" presStyleCnt="0"/>
      <dgm:spPr/>
    </dgm:pt>
    <dgm:pt modelId="{B0711E29-8AC4-4148-8E15-33264959B7AB}" type="pres">
      <dgm:prSet presAssocID="{2833FC74-23F8-48D6-901F-F950AADB24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75B608-EFA1-49AB-AE47-48EC2087DDF0}" type="presOf" srcId="{FBCCFBFE-24BE-4189-B053-588F4BC1092E}" destId="{4D92DE22-E43E-41EF-9412-B41763B23A1E}" srcOrd="0" destOrd="0" presId="urn:microsoft.com/office/officeart/2005/8/layout/vList2"/>
    <dgm:cxn modelId="{2112C90D-6A63-4710-BF23-6A2DE7C90470}" srcId="{FBCCFBFE-24BE-4189-B053-588F4BC1092E}" destId="{D02E7F92-FF15-4ADC-A339-5FE4477C1F29}" srcOrd="0" destOrd="0" parTransId="{433D44EF-9FB6-4698-BDEF-AF20D9D16CC4}" sibTransId="{A1511F58-4718-46DC-866E-A1C6DC1BA815}"/>
    <dgm:cxn modelId="{E4DDB13C-06B2-4724-94EF-05439137ED57}" srcId="{FBCCFBFE-24BE-4189-B053-588F4BC1092E}" destId="{1A1AEC8B-B61E-4C54-B6BA-E19D3D7151CE}" srcOrd="1" destOrd="0" parTransId="{8B4AA488-BF06-45FE-A1C5-4756B13D0BB2}" sibTransId="{72858CC4-8211-4B46-8273-A6E69DD06355}"/>
    <dgm:cxn modelId="{A22C5F7A-1A23-43C6-9BBC-57A1A90D7E4E}" type="presOf" srcId="{2833FC74-23F8-48D6-901F-F950AADB24F7}" destId="{B0711E29-8AC4-4148-8E15-33264959B7AB}" srcOrd="0" destOrd="0" presId="urn:microsoft.com/office/officeart/2005/8/layout/vList2"/>
    <dgm:cxn modelId="{FA080FC8-C118-405A-831A-53C3889D7596}" srcId="{FBCCFBFE-24BE-4189-B053-588F4BC1092E}" destId="{2833FC74-23F8-48D6-901F-F950AADB24F7}" srcOrd="2" destOrd="0" parTransId="{3B37E81B-A211-45C1-B3BB-36DD917193C1}" sibTransId="{952D0027-2A89-4F35-833A-FB9FE662804C}"/>
    <dgm:cxn modelId="{4BF729E5-6904-48B1-A1AA-0A9E6E7B987D}" type="presOf" srcId="{D02E7F92-FF15-4ADC-A339-5FE4477C1F29}" destId="{D34099B5-08BB-491B-B025-9D14262B99A4}" srcOrd="0" destOrd="0" presId="urn:microsoft.com/office/officeart/2005/8/layout/vList2"/>
    <dgm:cxn modelId="{C0C8CDE9-0C80-4151-B574-E05D4960586C}" type="presOf" srcId="{1A1AEC8B-B61E-4C54-B6BA-E19D3D7151CE}" destId="{4EC3E525-E762-4F66-BB2B-1C27DF395B16}" srcOrd="0" destOrd="0" presId="urn:microsoft.com/office/officeart/2005/8/layout/vList2"/>
    <dgm:cxn modelId="{4E657B01-FADD-4C68-8FB6-17D643C4321B}" type="presParOf" srcId="{4D92DE22-E43E-41EF-9412-B41763B23A1E}" destId="{D34099B5-08BB-491B-B025-9D14262B99A4}" srcOrd="0" destOrd="0" presId="urn:microsoft.com/office/officeart/2005/8/layout/vList2"/>
    <dgm:cxn modelId="{AB53CC01-077F-4C04-901D-E26E7D7012B9}" type="presParOf" srcId="{4D92DE22-E43E-41EF-9412-B41763B23A1E}" destId="{27861D2D-622D-4749-BFFF-E4AE6E5C145E}" srcOrd="1" destOrd="0" presId="urn:microsoft.com/office/officeart/2005/8/layout/vList2"/>
    <dgm:cxn modelId="{A0DBC332-BDC2-4FF3-A00A-3C7B92D317FD}" type="presParOf" srcId="{4D92DE22-E43E-41EF-9412-B41763B23A1E}" destId="{4EC3E525-E762-4F66-BB2B-1C27DF395B16}" srcOrd="2" destOrd="0" presId="urn:microsoft.com/office/officeart/2005/8/layout/vList2"/>
    <dgm:cxn modelId="{15C44013-E90E-4082-93C5-E2B5EED0CC15}" type="presParOf" srcId="{4D92DE22-E43E-41EF-9412-B41763B23A1E}" destId="{7717FBC2-3736-410A-AD48-9A0AD70B4A83}" srcOrd="3" destOrd="0" presId="urn:microsoft.com/office/officeart/2005/8/layout/vList2"/>
    <dgm:cxn modelId="{AB98362E-53C5-4B49-B7DC-D9BEBC80255F}" type="presParOf" srcId="{4D92DE22-E43E-41EF-9412-B41763B23A1E}" destId="{B0711E29-8AC4-4148-8E15-33264959B7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9A83BA-18CB-4599-9E7C-40A7ADD48AC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217646-F5AB-4913-B085-93241CC0E447}">
      <dgm:prSet phldr="0"/>
      <dgm:spPr>
        <a:noFill/>
        <a:ln>
          <a:solidFill>
            <a:srgbClr val="1F497D"/>
          </a:solidFill>
        </a:ln>
      </dgm:spPr>
      <dgm:t>
        <a:bodyPr/>
        <a:lstStyle/>
        <a:p>
          <a:pPr rtl="0"/>
          <a:r>
            <a:rPr lang="en-US" dirty="0">
              <a:solidFill>
                <a:srgbClr val="1F497D"/>
              </a:solidFill>
            </a:rPr>
            <a:t>Project</a:t>
          </a:r>
          <a:r>
            <a:rPr lang="en-US" dirty="0">
              <a:solidFill>
                <a:srgbClr val="ECECEC"/>
              </a:solidFill>
              <a:latin typeface="Calibri"/>
            </a:rPr>
            <a:t> </a:t>
          </a:r>
          <a:r>
            <a:rPr lang="en-US" dirty="0">
              <a:solidFill>
                <a:srgbClr val="040C28"/>
              </a:solidFill>
            </a:rPr>
            <a:t>Exploratory </a:t>
          </a:r>
          <a:r>
            <a:rPr lang="en-US" dirty="0">
              <a:solidFill>
                <a:srgbClr val="202124"/>
              </a:solidFill>
              <a:latin typeface="Calibri"/>
            </a:rPr>
            <a:t>Data Analysis</a:t>
          </a:r>
          <a:r>
            <a:rPr lang="en-US" dirty="0">
              <a:solidFill>
                <a:srgbClr val="202124"/>
              </a:solidFill>
            </a:rPr>
            <a:t> (EDA)</a:t>
          </a:r>
          <a:r>
            <a:rPr lang="en-US" dirty="0">
              <a:solidFill>
                <a:srgbClr val="ECECEC"/>
              </a:solidFill>
              <a:latin typeface="Calibri"/>
            </a:rPr>
            <a:t> </a:t>
          </a:r>
          <a:r>
            <a:rPr lang="en-US" dirty="0">
              <a:solidFill>
                <a:srgbClr val="1F497D"/>
              </a:solidFill>
              <a:latin typeface="Calibri"/>
            </a:rPr>
            <a:t>was valuable experience.</a:t>
          </a:r>
          <a:endParaRPr lang="en-US" dirty="0">
            <a:solidFill>
              <a:srgbClr val="1F497D"/>
            </a:solidFill>
          </a:endParaRPr>
        </a:p>
      </dgm:t>
    </dgm:pt>
    <dgm:pt modelId="{D8E92671-7BD9-4FDA-ABF3-79FF6815E958}" type="parTrans" cxnId="{BE4CFAD6-CCA5-414E-AB01-815706E11534}">
      <dgm:prSet/>
      <dgm:spPr/>
      <dgm:t>
        <a:bodyPr/>
        <a:lstStyle/>
        <a:p>
          <a:endParaRPr lang="en-US"/>
        </a:p>
      </dgm:t>
    </dgm:pt>
    <dgm:pt modelId="{E15196FA-618B-4260-AA8F-AC02EA8B0406}" type="sibTrans" cxnId="{BE4CFAD6-CCA5-414E-AB01-815706E11534}">
      <dgm:prSet/>
      <dgm:spPr/>
      <dgm:t>
        <a:bodyPr/>
        <a:lstStyle/>
        <a:p>
          <a:endParaRPr lang="en-US"/>
        </a:p>
      </dgm:t>
    </dgm:pt>
    <dgm:pt modelId="{A7B8BB3B-873F-448D-9796-8D4A77BA3125}">
      <dgm:prSet/>
      <dgm:spPr>
        <a:noFill/>
        <a:ln>
          <a:solidFill>
            <a:srgbClr val="1F497D"/>
          </a:solidFill>
        </a:ln>
      </dgm:spPr>
      <dgm:t>
        <a:bodyPr/>
        <a:lstStyle/>
        <a:p>
          <a:pPr rtl="0"/>
          <a:r>
            <a:rPr lang="en-US" dirty="0">
              <a:solidFill>
                <a:srgbClr val="1F497D"/>
              </a:solidFill>
            </a:rPr>
            <a:t>Enhanced understanding of </a:t>
          </a:r>
          <a:r>
            <a:rPr lang="en-US" dirty="0">
              <a:solidFill>
                <a:schemeClr val="tx1"/>
              </a:solidFill>
            </a:rPr>
            <a:t>ML </a:t>
          </a:r>
          <a:r>
            <a:rPr lang="en-US" dirty="0">
              <a:solidFill>
                <a:schemeClr val="tx1"/>
              </a:solidFill>
              <a:latin typeface="Calibri"/>
            </a:rPr>
            <a:t>and DL</a:t>
          </a:r>
          <a:r>
            <a:rPr lang="en-US" dirty="0">
              <a:latin typeface="Calibri"/>
            </a:rPr>
            <a:t> </a:t>
          </a:r>
          <a:r>
            <a:rPr lang="en-US" dirty="0">
              <a:solidFill>
                <a:srgbClr val="1F497D"/>
              </a:solidFill>
              <a:latin typeface="Calibri"/>
            </a:rPr>
            <a:t>algorithms.</a:t>
          </a:r>
          <a:endParaRPr lang="en-US" dirty="0">
            <a:solidFill>
              <a:srgbClr val="1F497D"/>
            </a:solidFill>
          </a:endParaRPr>
        </a:p>
      </dgm:t>
    </dgm:pt>
    <dgm:pt modelId="{55BDC1C4-28AE-43B3-8683-7BCFE48D3C51}" type="parTrans" cxnId="{9BB6DF7F-3E0A-4ACC-8220-DC16DA68D433}">
      <dgm:prSet/>
      <dgm:spPr/>
      <dgm:t>
        <a:bodyPr/>
        <a:lstStyle/>
        <a:p>
          <a:endParaRPr lang="en-US"/>
        </a:p>
      </dgm:t>
    </dgm:pt>
    <dgm:pt modelId="{E22B9D70-EFDD-4EB1-81DA-D69375A57E73}" type="sibTrans" cxnId="{9BB6DF7F-3E0A-4ACC-8220-DC16DA68D433}">
      <dgm:prSet/>
      <dgm:spPr/>
      <dgm:t>
        <a:bodyPr/>
        <a:lstStyle/>
        <a:p>
          <a:endParaRPr lang="en-US"/>
        </a:p>
      </dgm:t>
    </dgm:pt>
    <dgm:pt modelId="{86CC2AF3-2C5D-4E67-813A-224D894C0642}">
      <dgm:prSet phldr="0"/>
      <dgm:spPr>
        <a:noFill/>
        <a:ln>
          <a:solidFill>
            <a:srgbClr val="1F497D"/>
          </a:solidFill>
        </a:ln>
      </dgm:spPr>
      <dgm:t>
        <a:bodyPr/>
        <a:lstStyle/>
        <a:p>
          <a:pPr rtl="0"/>
          <a:r>
            <a:rPr lang="en-US" dirty="0">
              <a:solidFill>
                <a:srgbClr val="1F497D"/>
              </a:solidFill>
              <a:latin typeface="Calibri"/>
            </a:rPr>
            <a:t>Fun and </a:t>
          </a:r>
          <a:r>
            <a:rPr lang="en-US" dirty="0">
              <a:solidFill>
                <a:schemeClr val="tx1"/>
              </a:solidFill>
              <a:latin typeface="Calibri"/>
            </a:rPr>
            <a:t>easy</a:t>
          </a:r>
          <a:r>
            <a:rPr lang="en-US" dirty="0">
              <a:latin typeface="Calibri"/>
            </a:rPr>
            <a:t> </a:t>
          </a:r>
          <a:r>
            <a:rPr lang="en-US" dirty="0">
              <a:solidFill>
                <a:srgbClr val="1F497D"/>
              </a:solidFill>
              <a:latin typeface="Calibri"/>
            </a:rPr>
            <a:t>project</a:t>
          </a:r>
          <a:r>
            <a:rPr lang="en-US" dirty="0">
              <a:latin typeface="Calibri"/>
            </a:rPr>
            <a:t> </a:t>
          </a:r>
          <a:r>
            <a:rPr lang="en-US" dirty="0">
              <a:solidFill>
                <a:schemeClr val="tx1"/>
              </a:solidFill>
              <a:latin typeface="Calibri"/>
            </a:rPr>
            <a:t>:P</a:t>
          </a:r>
          <a:endParaRPr lang="en-US" dirty="0">
            <a:solidFill>
              <a:schemeClr val="tx1"/>
            </a:solidFill>
          </a:endParaRPr>
        </a:p>
      </dgm:t>
    </dgm:pt>
    <dgm:pt modelId="{AEF96E43-1B62-4921-9832-39440C421A57}" type="parTrans" cxnId="{80038BF6-9D35-423D-9F09-113F8643D60F}">
      <dgm:prSet/>
      <dgm:spPr/>
      <dgm:t>
        <a:bodyPr/>
        <a:lstStyle/>
        <a:p>
          <a:endParaRPr lang="en-US"/>
        </a:p>
      </dgm:t>
    </dgm:pt>
    <dgm:pt modelId="{52631227-48E3-409F-AF69-0937C5C1EF6E}" type="sibTrans" cxnId="{80038BF6-9D35-423D-9F09-113F8643D60F}">
      <dgm:prSet/>
      <dgm:spPr/>
      <dgm:t>
        <a:bodyPr/>
        <a:lstStyle/>
        <a:p>
          <a:endParaRPr lang="en-US"/>
        </a:p>
      </dgm:t>
    </dgm:pt>
    <dgm:pt modelId="{27528F9A-F408-4075-A52A-61F552020A41}" type="pres">
      <dgm:prSet presAssocID="{BF9A83BA-18CB-4599-9E7C-40A7ADD48AC6}" presName="linear" presStyleCnt="0">
        <dgm:presLayoutVars>
          <dgm:animLvl val="lvl"/>
          <dgm:resizeHandles val="exact"/>
        </dgm:presLayoutVars>
      </dgm:prSet>
      <dgm:spPr/>
    </dgm:pt>
    <dgm:pt modelId="{0116325C-423C-47BB-A4B6-9FA9D094103A}" type="pres">
      <dgm:prSet presAssocID="{2F217646-F5AB-4913-B085-93241CC0E4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722332-33CD-4696-BA97-BEE028E3B497}" type="pres">
      <dgm:prSet presAssocID="{E15196FA-618B-4260-AA8F-AC02EA8B0406}" presName="spacer" presStyleCnt="0"/>
      <dgm:spPr/>
    </dgm:pt>
    <dgm:pt modelId="{BE81FA14-F3DA-476B-9624-988E888BA925}" type="pres">
      <dgm:prSet presAssocID="{A7B8BB3B-873F-448D-9796-8D4A77BA31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0EF5AA-3BFC-47DF-AC4B-B8A4B3DA9019}" type="pres">
      <dgm:prSet presAssocID="{E22B9D70-EFDD-4EB1-81DA-D69375A57E73}" presName="spacer" presStyleCnt="0"/>
      <dgm:spPr/>
    </dgm:pt>
    <dgm:pt modelId="{2EF35048-9853-4020-9332-54389ED1B938}" type="pres">
      <dgm:prSet presAssocID="{86CC2AF3-2C5D-4E67-813A-224D894C064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14B700-6339-460F-968C-6A6C1041828F}" type="presOf" srcId="{2F217646-F5AB-4913-B085-93241CC0E447}" destId="{0116325C-423C-47BB-A4B6-9FA9D094103A}" srcOrd="0" destOrd="0" presId="urn:microsoft.com/office/officeart/2005/8/layout/vList2"/>
    <dgm:cxn modelId="{0A01E229-391E-46EE-8456-8226344C9659}" type="presOf" srcId="{BF9A83BA-18CB-4599-9E7C-40A7ADD48AC6}" destId="{27528F9A-F408-4075-A52A-61F552020A41}" srcOrd="0" destOrd="0" presId="urn:microsoft.com/office/officeart/2005/8/layout/vList2"/>
    <dgm:cxn modelId="{9BB6DF7F-3E0A-4ACC-8220-DC16DA68D433}" srcId="{BF9A83BA-18CB-4599-9E7C-40A7ADD48AC6}" destId="{A7B8BB3B-873F-448D-9796-8D4A77BA3125}" srcOrd="1" destOrd="0" parTransId="{55BDC1C4-28AE-43B3-8683-7BCFE48D3C51}" sibTransId="{E22B9D70-EFDD-4EB1-81DA-D69375A57E73}"/>
    <dgm:cxn modelId="{46D66789-97CC-4446-9E99-0C63FBF03B2A}" type="presOf" srcId="{A7B8BB3B-873F-448D-9796-8D4A77BA3125}" destId="{BE81FA14-F3DA-476B-9624-988E888BA925}" srcOrd="0" destOrd="0" presId="urn:microsoft.com/office/officeart/2005/8/layout/vList2"/>
    <dgm:cxn modelId="{FEE1709B-07DB-4FDB-8AB2-D3D6A9B84B37}" type="presOf" srcId="{86CC2AF3-2C5D-4E67-813A-224D894C0642}" destId="{2EF35048-9853-4020-9332-54389ED1B938}" srcOrd="0" destOrd="0" presId="urn:microsoft.com/office/officeart/2005/8/layout/vList2"/>
    <dgm:cxn modelId="{BE4CFAD6-CCA5-414E-AB01-815706E11534}" srcId="{BF9A83BA-18CB-4599-9E7C-40A7ADD48AC6}" destId="{2F217646-F5AB-4913-B085-93241CC0E447}" srcOrd="0" destOrd="0" parTransId="{D8E92671-7BD9-4FDA-ABF3-79FF6815E958}" sibTransId="{E15196FA-618B-4260-AA8F-AC02EA8B0406}"/>
    <dgm:cxn modelId="{80038BF6-9D35-423D-9F09-113F8643D60F}" srcId="{BF9A83BA-18CB-4599-9E7C-40A7ADD48AC6}" destId="{86CC2AF3-2C5D-4E67-813A-224D894C0642}" srcOrd="2" destOrd="0" parTransId="{AEF96E43-1B62-4921-9832-39440C421A57}" sibTransId="{52631227-48E3-409F-AF69-0937C5C1EF6E}"/>
    <dgm:cxn modelId="{2548A4C4-CF6F-4D10-AD42-ED36E695DA08}" type="presParOf" srcId="{27528F9A-F408-4075-A52A-61F552020A41}" destId="{0116325C-423C-47BB-A4B6-9FA9D094103A}" srcOrd="0" destOrd="0" presId="urn:microsoft.com/office/officeart/2005/8/layout/vList2"/>
    <dgm:cxn modelId="{20F93D7A-7AF6-4B82-9890-C2A43B6C8094}" type="presParOf" srcId="{27528F9A-F408-4075-A52A-61F552020A41}" destId="{6B722332-33CD-4696-BA97-BEE028E3B497}" srcOrd="1" destOrd="0" presId="urn:microsoft.com/office/officeart/2005/8/layout/vList2"/>
    <dgm:cxn modelId="{4EA612C6-7AF4-4FF6-BE91-83E2A7662C97}" type="presParOf" srcId="{27528F9A-F408-4075-A52A-61F552020A41}" destId="{BE81FA14-F3DA-476B-9624-988E888BA925}" srcOrd="2" destOrd="0" presId="urn:microsoft.com/office/officeart/2005/8/layout/vList2"/>
    <dgm:cxn modelId="{E39C3F86-CF58-4793-BD7B-FA0112316E76}" type="presParOf" srcId="{27528F9A-F408-4075-A52A-61F552020A41}" destId="{480EF5AA-3BFC-47DF-AC4B-B8A4B3DA9019}" srcOrd="3" destOrd="0" presId="urn:microsoft.com/office/officeart/2005/8/layout/vList2"/>
    <dgm:cxn modelId="{446307EC-3598-46E0-AE02-02DAC2A2811A}" type="presParOf" srcId="{27528F9A-F408-4075-A52A-61F552020A41}" destId="{2EF35048-9853-4020-9332-54389ED1B9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01365-6C3E-4DF9-9636-42E8B40F3368}">
      <dsp:nvSpPr>
        <dsp:cNvPr id="0" name=""/>
        <dsp:cNvSpPr/>
      </dsp:nvSpPr>
      <dsp:spPr>
        <a:xfrm>
          <a:off x="0" y="419430"/>
          <a:ext cx="5175384" cy="111384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rgbClr val="1F497D"/>
              </a:solidFill>
            </a:rPr>
            <a:t>Enkh-Amgalan</a:t>
          </a:r>
          <a:r>
            <a:rPr lang="en-US" sz="2800" kern="1200" dirty="0">
              <a:solidFill>
                <a:srgbClr val="1F497D"/>
              </a:solidFill>
            </a:rPr>
            <a:t> (</a:t>
          </a:r>
          <a:r>
            <a:rPr lang="en-US" sz="2800" kern="1200" dirty="0" err="1">
              <a:solidFill>
                <a:srgbClr val="1F497D"/>
              </a:solidFill>
            </a:rPr>
            <a:t>Entwan</a:t>
          </a:r>
          <a:r>
            <a:rPr lang="en-US" sz="2800" kern="1200" dirty="0">
              <a:solidFill>
                <a:srgbClr val="1F497D"/>
              </a:solidFill>
            </a:rPr>
            <a:t>) </a:t>
          </a:r>
          <a:r>
            <a:rPr lang="en-US" sz="2800" kern="1200" dirty="0" err="1">
              <a:solidFill>
                <a:srgbClr val="1F497D"/>
              </a:solidFill>
            </a:rPr>
            <a:t>Enkhbayar</a:t>
          </a:r>
          <a:r>
            <a:rPr lang="en-US" sz="2800" kern="1200" dirty="0">
              <a:solidFill>
                <a:srgbClr val="1F497D"/>
              </a:solidFill>
            </a:rPr>
            <a:t> (22135347) </a:t>
          </a:r>
        </a:p>
      </dsp:txBody>
      <dsp:txXfrm>
        <a:off x="54373" y="473803"/>
        <a:ext cx="5066638" cy="1005094"/>
      </dsp:txXfrm>
    </dsp:sp>
    <dsp:sp modelId="{0E5C71E7-4D72-4C4F-B8E1-D0F466C11562}">
      <dsp:nvSpPr>
        <dsp:cNvPr id="0" name=""/>
        <dsp:cNvSpPr/>
      </dsp:nvSpPr>
      <dsp:spPr>
        <a:xfrm>
          <a:off x="0" y="1613910"/>
          <a:ext cx="5175384" cy="111384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F497D"/>
              </a:solidFill>
            </a:rPr>
            <a:t>Muneef Ahamed Mohamed Mumthas (22206529) </a:t>
          </a:r>
        </a:p>
      </dsp:txBody>
      <dsp:txXfrm>
        <a:off x="54373" y="1668283"/>
        <a:ext cx="5066638" cy="1005094"/>
      </dsp:txXfrm>
    </dsp:sp>
    <dsp:sp modelId="{3C2FC237-932D-40A2-B557-E096B1F547F6}">
      <dsp:nvSpPr>
        <dsp:cNvPr id="0" name=""/>
        <dsp:cNvSpPr/>
      </dsp:nvSpPr>
      <dsp:spPr>
        <a:xfrm>
          <a:off x="0" y="2808390"/>
          <a:ext cx="5175384" cy="111384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F497D"/>
              </a:solidFill>
            </a:rPr>
            <a:t>Crown Caesar (22038807) </a:t>
          </a:r>
        </a:p>
      </dsp:txBody>
      <dsp:txXfrm>
        <a:off x="54373" y="2862763"/>
        <a:ext cx="5066638" cy="1005094"/>
      </dsp:txXfrm>
    </dsp:sp>
    <dsp:sp modelId="{52C25FF7-FEF8-4555-A78B-84E3F8245120}">
      <dsp:nvSpPr>
        <dsp:cNvPr id="0" name=""/>
        <dsp:cNvSpPr/>
      </dsp:nvSpPr>
      <dsp:spPr>
        <a:xfrm>
          <a:off x="0" y="4002870"/>
          <a:ext cx="5175384" cy="111384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rgbClr val="1F497D"/>
              </a:solidFill>
            </a:rPr>
            <a:t>Brunaldo</a:t>
          </a:r>
          <a:r>
            <a:rPr lang="en-US" sz="2800" kern="1200" dirty="0">
              <a:solidFill>
                <a:srgbClr val="1F497D"/>
              </a:solidFill>
            </a:rPr>
            <a:t> </a:t>
          </a:r>
          <a:r>
            <a:rPr lang="en-US" sz="2800" kern="1200" dirty="0" err="1">
              <a:solidFill>
                <a:srgbClr val="1F497D"/>
              </a:solidFill>
            </a:rPr>
            <a:t>Cimo</a:t>
          </a:r>
          <a:r>
            <a:rPr lang="en-US" sz="2800" kern="1200" dirty="0">
              <a:solidFill>
                <a:srgbClr val="1F497D"/>
              </a:solidFill>
            </a:rPr>
            <a:t> (22209954)</a:t>
          </a:r>
        </a:p>
      </dsp:txBody>
      <dsp:txXfrm>
        <a:off x="54373" y="4057243"/>
        <a:ext cx="5066638" cy="1005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E7541-D34D-4C54-B4AA-ED2F585F3ECA}">
      <dsp:nvSpPr>
        <dsp:cNvPr id="0" name=""/>
        <dsp:cNvSpPr/>
      </dsp:nvSpPr>
      <dsp:spPr>
        <a:xfrm>
          <a:off x="0" y="630004"/>
          <a:ext cx="7879842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2DE8C-5C39-4733-B38B-065861200E70}">
      <dsp:nvSpPr>
        <dsp:cNvPr id="0" name=""/>
        <dsp:cNvSpPr/>
      </dsp:nvSpPr>
      <dsp:spPr>
        <a:xfrm>
          <a:off x="351833" y="891698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C580F-89AC-4109-912A-1A9857711B0D}">
      <dsp:nvSpPr>
        <dsp:cNvPr id="0" name=""/>
        <dsp:cNvSpPr/>
      </dsp:nvSpPr>
      <dsp:spPr>
        <a:xfrm>
          <a:off x="1343362" y="630004"/>
          <a:ext cx="6536479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Objective: Apply machine learning algorithms</a:t>
          </a:r>
          <a:r>
            <a:rPr lang="en-US" sz="2100" kern="1200" dirty="0">
              <a:latin typeface="Calibri"/>
            </a:rPr>
            <a:t> and Deep</a:t>
          </a:r>
          <a:r>
            <a:rPr lang="en-US" sz="2100" kern="1200" dirty="0"/>
            <a:t> </a:t>
          </a:r>
          <a:r>
            <a:rPr lang="en-US" sz="2100" kern="1200" dirty="0">
              <a:latin typeface="Calibri"/>
            </a:rPr>
            <a:t>learning Neural Network </a:t>
          </a:r>
          <a:r>
            <a:rPr lang="en-US" sz="2100" kern="1200" dirty="0"/>
            <a:t>to classify species in the Iris dataset.</a:t>
          </a:r>
        </a:p>
      </dsp:txBody>
      <dsp:txXfrm>
        <a:off x="1343362" y="630004"/>
        <a:ext cx="6536479" cy="1163084"/>
      </dsp:txXfrm>
    </dsp:sp>
    <dsp:sp modelId="{970383E8-84FA-4D9A-8648-C9C1CE270797}">
      <dsp:nvSpPr>
        <dsp:cNvPr id="0" name=""/>
        <dsp:cNvSpPr/>
      </dsp:nvSpPr>
      <dsp:spPr>
        <a:xfrm>
          <a:off x="0" y="2083859"/>
          <a:ext cx="7879842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61213-3CEF-4F4F-BEF8-E50B9E395E7C}">
      <dsp:nvSpPr>
        <dsp:cNvPr id="0" name=""/>
        <dsp:cNvSpPr/>
      </dsp:nvSpPr>
      <dsp:spPr>
        <a:xfrm>
          <a:off x="351833" y="2345553"/>
          <a:ext cx="639696" cy="639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5D23-C1EE-4406-9D79-97EB5DCA5A65}">
      <dsp:nvSpPr>
        <dsp:cNvPr id="0" name=""/>
        <dsp:cNvSpPr/>
      </dsp:nvSpPr>
      <dsp:spPr>
        <a:xfrm>
          <a:off x="1343362" y="2083859"/>
          <a:ext cx="6536479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Datasets</a:t>
          </a:r>
          <a:r>
            <a:rPr lang="en-US" sz="2100" kern="1200"/>
            <a:t> Overview: </a:t>
          </a:r>
          <a:r>
            <a:rPr lang="en-US" sz="2100" kern="1200">
              <a:latin typeface="Calibri"/>
            </a:rPr>
            <a:t>1. Consists</a:t>
          </a:r>
          <a:r>
            <a:rPr lang="en-US" sz="2100" kern="1200"/>
            <a:t> of measurements from three species of Iris (</a:t>
          </a:r>
          <a:r>
            <a:rPr lang="en-US" sz="2100" kern="1200" err="1"/>
            <a:t>setosa</a:t>
          </a:r>
          <a:r>
            <a:rPr lang="en-US" sz="2100" kern="1200"/>
            <a:t>, versicolor, virginica).</a:t>
          </a:r>
          <a:r>
            <a:rPr lang="en-US" sz="2100" kern="1200">
              <a:latin typeface="Calibri"/>
            </a:rPr>
            <a:t> 2. Consists of images of three different species of iris. </a:t>
          </a:r>
        </a:p>
      </dsp:txBody>
      <dsp:txXfrm>
        <a:off x="1343362" y="2083859"/>
        <a:ext cx="6536479" cy="1163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099B5-08BB-491B-B025-9D14262B99A4}">
      <dsp:nvSpPr>
        <dsp:cNvPr id="0" name=""/>
        <dsp:cNvSpPr/>
      </dsp:nvSpPr>
      <dsp:spPr>
        <a:xfrm>
          <a:off x="0" y="51766"/>
          <a:ext cx="7886700" cy="1350655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</a:rPr>
            <a:t>Analysis of algorithm performance.</a:t>
          </a:r>
        </a:p>
      </dsp:txBody>
      <dsp:txXfrm>
        <a:off x="65934" y="117700"/>
        <a:ext cx="7754832" cy="1218787"/>
      </dsp:txXfrm>
    </dsp:sp>
    <dsp:sp modelId="{4EC3E525-E762-4F66-BB2B-1C27DF395B16}">
      <dsp:nvSpPr>
        <dsp:cNvPr id="0" name=""/>
        <dsp:cNvSpPr/>
      </dsp:nvSpPr>
      <dsp:spPr>
        <a:xfrm>
          <a:off x="0" y="1500341"/>
          <a:ext cx="7886700" cy="1350655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</a:rPr>
            <a:t>Strengths and limitations of each model.</a:t>
          </a:r>
        </a:p>
      </dsp:txBody>
      <dsp:txXfrm>
        <a:off x="65934" y="1566275"/>
        <a:ext cx="7754832" cy="1218787"/>
      </dsp:txXfrm>
    </dsp:sp>
    <dsp:sp modelId="{B0711E29-8AC4-4148-8E15-33264959B7AB}">
      <dsp:nvSpPr>
        <dsp:cNvPr id="0" name=""/>
        <dsp:cNvSpPr/>
      </dsp:nvSpPr>
      <dsp:spPr>
        <a:xfrm>
          <a:off x="0" y="2948916"/>
          <a:ext cx="7886700" cy="1350655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</a:rPr>
            <a:t>Insights into data features and classification accuracy.</a:t>
          </a:r>
        </a:p>
      </dsp:txBody>
      <dsp:txXfrm>
        <a:off x="65934" y="3014850"/>
        <a:ext cx="7754832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6325C-423C-47BB-A4B6-9FA9D094103A}">
      <dsp:nvSpPr>
        <dsp:cNvPr id="0" name=""/>
        <dsp:cNvSpPr/>
      </dsp:nvSpPr>
      <dsp:spPr>
        <a:xfrm>
          <a:off x="0" y="48969"/>
          <a:ext cx="7886700" cy="135252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</a:rPr>
            <a:t>Project</a:t>
          </a:r>
          <a:r>
            <a:rPr lang="en-US" sz="3400" kern="1200" dirty="0">
              <a:solidFill>
                <a:srgbClr val="ECECEC"/>
              </a:solidFill>
              <a:latin typeface="Calibri"/>
            </a:rPr>
            <a:t> </a:t>
          </a:r>
          <a:r>
            <a:rPr lang="en-US" sz="3400" kern="1200" dirty="0">
              <a:solidFill>
                <a:srgbClr val="040C28"/>
              </a:solidFill>
            </a:rPr>
            <a:t>Exploratory </a:t>
          </a:r>
          <a:r>
            <a:rPr lang="en-US" sz="3400" kern="1200" dirty="0">
              <a:solidFill>
                <a:srgbClr val="202124"/>
              </a:solidFill>
              <a:latin typeface="Calibri"/>
            </a:rPr>
            <a:t>Data Analysis</a:t>
          </a:r>
          <a:r>
            <a:rPr lang="en-US" sz="3400" kern="1200" dirty="0">
              <a:solidFill>
                <a:srgbClr val="202124"/>
              </a:solidFill>
            </a:rPr>
            <a:t> (EDA)</a:t>
          </a:r>
          <a:r>
            <a:rPr lang="en-US" sz="3400" kern="1200" dirty="0">
              <a:solidFill>
                <a:srgbClr val="ECECEC"/>
              </a:solidFill>
              <a:latin typeface="Calibri"/>
            </a:rPr>
            <a:t> </a:t>
          </a:r>
          <a:r>
            <a:rPr lang="en-US" sz="3400" kern="1200" dirty="0">
              <a:solidFill>
                <a:srgbClr val="1F497D"/>
              </a:solidFill>
              <a:latin typeface="Calibri"/>
            </a:rPr>
            <a:t>was valuable experience.</a:t>
          </a:r>
          <a:endParaRPr lang="en-US" sz="3400" kern="1200" dirty="0">
            <a:solidFill>
              <a:srgbClr val="1F497D"/>
            </a:solidFill>
          </a:endParaRPr>
        </a:p>
      </dsp:txBody>
      <dsp:txXfrm>
        <a:off x="66025" y="114994"/>
        <a:ext cx="7754650" cy="1220470"/>
      </dsp:txXfrm>
    </dsp:sp>
    <dsp:sp modelId="{BE81FA14-F3DA-476B-9624-988E888BA925}">
      <dsp:nvSpPr>
        <dsp:cNvPr id="0" name=""/>
        <dsp:cNvSpPr/>
      </dsp:nvSpPr>
      <dsp:spPr>
        <a:xfrm>
          <a:off x="0" y="1499409"/>
          <a:ext cx="7886700" cy="135252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</a:rPr>
            <a:t>Enhanced understanding of </a:t>
          </a:r>
          <a:r>
            <a:rPr lang="en-US" sz="3400" kern="1200" dirty="0">
              <a:solidFill>
                <a:schemeClr val="tx1"/>
              </a:solidFill>
            </a:rPr>
            <a:t>ML </a:t>
          </a:r>
          <a:r>
            <a:rPr lang="en-US" sz="3400" kern="1200" dirty="0">
              <a:solidFill>
                <a:schemeClr val="tx1"/>
              </a:solidFill>
              <a:latin typeface="Calibri"/>
            </a:rPr>
            <a:t>and DL</a:t>
          </a:r>
          <a:r>
            <a:rPr lang="en-US" sz="3400" kern="1200" dirty="0">
              <a:latin typeface="Calibri"/>
            </a:rPr>
            <a:t> </a:t>
          </a:r>
          <a:r>
            <a:rPr lang="en-US" sz="3400" kern="1200" dirty="0">
              <a:solidFill>
                <a:srgbClr val="1F497D"/>
              </a:solidFill>
              <a:latin typeface="Calibri"/>
            </a:rPr>
            <a:t>algorithms.</a:t>
          </a:r>
          <a:endParaRPr lang="en-US" sz="3400" kern="1200" dirty="0">
            <a:solidFill>
              <a:srgbClr val="1F497D"/>
            </a:solidFill>
          </a:endParaRPr>
        </a:p>
      </dsp:txBody>
      <dsp:txXfrm>
        <a:off x="66025" y="1565434"/>
        <a:ext cx="7754650" cy="1220470"/>
      </dsp:txXfrm>
    </dsp:sp>
    <dsp:sp modelId="{2EF35048-9853-4020-9332-54389ED1B938}">
      <dsp:nvSpPr>
        <dsp:cNvPr id="0" name=""/>
        <dsp:cNvSpPr/>
      </dsp:nvSpPr>
      <dsp:spPr>
        <a:xfrm>
          <a:off x="0" y="2949848"/>
          <a:ext cx="7886700" cy="1352520"/>
        </a:xfrm>
        <a:prstGeom prst="roundRect">
          <a:avLst/>
        </a:prstGeom>
        <a:noFill/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1F497D"/>
              </a:solidFill>
              <a:latin typeface="Calibri"/>
            </a:rPr>
            <a:t>Fun and </a:t>
          </a:r>
          <a:r>
            <a:rPr lang="en-US" sz="3400" kern="1200" dirty="0">
              <a:solidFill>
                <a:schemeClr val="tx1"/>
              </a:solidFill>
              <a:latin typeface="Calibri"/>
            </a:rPr>
            <a:t>easy</a:t>
          </a:r>
          <a:r>
            <a:rPr lang="en-US" sz="3400" kern="1200" dirty="0">
              <a:latin typeface="Calibri"/>
            </a:rPr>
            <a:t> </a:t>
          </a:r>
          <a:r>
            <a:rPr lang="en-US" sz="3400" kern="1200" dirty="0">
              <a:solidFill>
                <a:srgbClr val="1F497D"/>
              </a:solidFill>
              <a:latin typeface="Calibri"/>
            </a:rPr>
            <a:t>project</a:t>
          </a:r>
          <a:r>
            <a:rPr lang="en-US" sz="3400" kern="1200" dirty="0">
              <a:latin typeface="Calibri"/>
            </a:rPr>
            <a:t> </a:t>
          </a:r>
          <a:r>
            <a:rPr lang="en-US" sz="3400" kern="1200" dirty="0">
              <a:solidFill>
                <a:schemeClr val="tx1"/>
              </a:solidFill>
              <a:latin typeface="Calibri"/>
            </a:rPr>
            <a:t>:P</a:t>
          </a:r>
          <a:endParaRPr lang="en-US" sz="3400" kern="1200" dirty="0">
            <a:solidFill>
              <a:schemeClr val="tx1"/>
            </a:solidFill>
          </a:endParaRPr>
        </a:p>
      </dsp:txBody>
      <dsp:txXfrm>
        <a:off x="66025" y="3015873"/>
        <a:ext cx="7754650" cy="122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12_AA45F47E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7_3FD4D9DC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8_7979906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9_24C9FF1B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A_F6E45A9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B_D9C6DB8C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8/10/relationships/comments" Target="../comments/modernComment_12C_E786EAF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8/10/relationships/comments" Target="../comments/modernComment_12F_D658D84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12E_73A6713A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8/10/relationships/comments" Target="../comments/modernComment_131_AB1FF20F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7F9F0EB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055AA6E-C84F-C57D-9CA3-05DF0FB12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7FBFC-EEB8-43D8-31CA-55BF9FB9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7062E-3736-6B09-3CCC-D682C3B1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 dirty="0">
                <a:solidFill>
                  <a:srgbClr val="1F497D"/>
                </a:solidFill>
                <a:ea typeface="Calibri"/>
                <a:cs typeface="Calibri"/>
              </a:rPr>
              <a:t>Group Project CO559</a:t>
            </a:r>
            <a:br>
              <a:rPr lang="en-US" sz="4700" dirty="0">
                <a:solidFill>
                  <a:srgbClr val="1F497D"/>
                </a:solidFill>
                <a:ea typeface="Calibri"/>
                <a:cs typeface="Calibri"/>
              </a:rPr>
            </a:br>
            <a:r>
              <a:rPr lang="en-US" sz="4700" dirty="0">
                <a:solidFill>
                  <a:srgbClr val="1F497D"/>
                </a:solidFill>
                <a:ea typeface="Calibri"/>
                <a:cs typeface="Calibri"/>
              </a:rPr>
              <a:t>By:</a:t>
            </a:r>
            <a:endParaRPr lang="en-US" sz="4700" dirty="0">
              <a:solidFill>
                <a:srgbClr val="1F497D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07D2899-B017-7CF8-33BA-6C8DB37F1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87792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67112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EED226-5A13-1B26-B8B4-9A438DB7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8202F-520C-B852-58C5-7B76439B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F497D"/>
                </a:solidFill>
              </a:rPr>
              <a:t>Code blocks for Scatter Plot</a:t>
            </a:r>
          </a:p>
        </p:txBody>
      </p:sp>
      <p:pic>
        <p:nvPicPr>
          <p:cNvPr id="5" name="Content Placeholder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B87861B-E532-40DF-38A4-16DA75E49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717" y="4385810"/>
            <a:ext cx="8822566" cy="1562235"/>
          </a:xfrm>
        </p:spPr>
      </p:pic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8D07BB02-2B56-42C4-51EB-27B1008C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8" y="2204332"/>
            <a:ext cx="8822566" cy="17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02FE-868D-E680-4F76-03344765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9B98A-BC0E-AD5A-F327-E188818B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16" y="274638"/>
            <a:ext cx="3805084" cy="560438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rgbClr val="1F497D"/>
                </a:solidFill>
              </a:rPr>
              <a:t>Iris Dataset </a:t>
            </a:r>
            <a:r>
              <a:rPr lang="en-GB" sz="3200" dirty="0" err="1">
                <a:solidFill>
                  <a:srgbClr val="1F497D"/>
                </a:solidFill>
              </a:rPr>
              <a:t>Pairplot</a:t>
            </a:r>
            <a:endParaRPr lang="en-GB" sz="3200" dirty="0">
              <a:solidFill>
                <a:srgbClr val="1F497D"/>
              </a:solidFill>
              <a:cs typeface="Calibri"/>
            </a:endParaRPr>
          </a:p>
        </p:txBody>
      </p:sp>
      <p:pic>
        <p:nvPicPr>
          <p:cNvPr id="5" name="Content Placeholder 4" descr="A group of graphs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BEB3173-C969-8ADD-BAAE-2DA4E944E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723" y="1141735"/>
            <a:ext cx="6274979" cy="54416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2DA8E-311D-5F5A-A15C-173E50EA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3" y="483787"/>
            <a:ext cx="4698486" cy="3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13E563-E6B1-F48D-E1A5-0E41FF2D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AC28A-8D94-6C3D-C3B2-E381258B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0647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rgbClr val="1F497D"/>
                </a:solidFill>
              </a:rPr>
              <a:t>Iris Dataset Heatmap</a:t>
            </a:r>
          </a:p>
        </p:txBody>
      </p:sp>
      <p:pic>
        <p:nvPicPr>
          <p:cNvPr id="5" name="Content Placeholder 4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59D40B8-7D03-49F4-D9CC-491C59642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8360" y="867130"/>
            <a:ext cx="7327280" cy="4665077"/>
          </a:xfr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B150643-6769-528C-06F9-CB564768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2" y="5771536"/>
            <a:ext cx="5900276" cy="9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C1B40E-8B95-0092-BD30-10554C8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91BB6-02B8-BB6A-D173-E1075B75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Loading the dataset into data frame using pandas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26BD04-AF60-8D83-1ACD-D996D47A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3" y="1675227"/>
            <a:ext cx="71161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80801-3B2E-405D-9941-115E3AC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0" y="2094272"/>
            <a:ext cx="4076536" cy="3966700"/>
          </a:xfrm>
        </p:spPr>
        <p:txBody>
          <a:bodyPr anchor="ctr">
            <a:normAutofit lnSpcReduction="10000"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Algorithms used: Decision Tree, Logistic Regression, SVM, KNN.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Preprocessing: Data normalization, handling missing values.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Model Evaluation: Confusion matrix, accuracy.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K-Means Clustering of Iris Dataset">
            <a:extLst>
              <a:ext uri="{FF2B5EF4-FFF2-40B4-BE49-F238E27FC236}">
                <a16:creationId xmlns:a16="http://schemas.microsoft.com/office/drawing/2014/main" id="{A134983D-6A0E-D5C6-A400-6A2A8C5E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4" y="2457231"/>
            <a:ext cx="2545208" cy="21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1E2A4-0453-0C23-AD53-0D79E35D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5375F-07AA-4EA4-8F64-F3A18744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Importing all libraries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047A32-32F5-E52A-13E6-1DD147919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618" y="1586469"/>
            <a:ext cx="6902824" cy="4990454"/>
          </a:xfrm>
        </p:spPr>
      </p:pic>
    </p:spTree>
    <p:extLst>
      <p:ext uri="{BB962C8B-B14F-4D97-AF65-F5344CB8AC3E}">
        <p14:creationId xmlns:p14="http://schemas.microsoft.com/office/powerpoint/2010/main" val="183655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79E30-4191-4408-6007-6754B893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B7CD5-DB78-5FD6-484B-DCB1A87C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1F497D"/>
                </a:solidFill>
                <a:ea typeface="Calibri"/>
                <a:cs typeface="Calibri"/>
              </a:rPr>
              <a:t>Preparing the data to feed the different algorithm models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3ADF66-1167-8563-A604-8F353109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611" y="2030873"/>
            <a:ext cx="8876777" cy="4447491"/>
          </a:xfrm>
        </p:spPr>
      </p:pic>
    </p:spTree>
    <p:extLst>
      <p:ext uri="{BB962C8B-B14F-4D97-AF65-F5344CB8AC3E}">
        <p14:creationId xmlns:p14="http://schemas.microsoft.com/office/powerpoint/2010/main" val="167001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8A9DC-6C8E-5F52-CC53-7BBBB2FE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B569A81-92F2-CF61-A6FB-5A7E6D5C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1" y="-3641"/>
            <a:ext cx="5326717" cy="4411196"/>
          </a:xfrm>
          <a:prstGeom prst="rect">
            <a:avLst/>
          </a:prstGeom>
        </p:spPr>
      </p:pic>
      <p:pic>
        <p:nvPicPr>
          <p:cNvPr id="5" name="Picture 4" descr="A diagram of a tree classifier&#10;&#10;Description automatically generated">
            <a:extLst>
              <a:ext uri="{FF2B5EF4-FFF2-40B4-BE49-F238E27FC236}">
                <a16:creationId xmlns:a16="http://schemas.microsoft.com/office/drawing/2014/main" id="{0C156CD7-21C9-16EA-E685-A1E68562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984" y="8808"/>
            <a:ext cx="4042123" cy="3560913"/>
          </a:xfrm>
          <a:prstGeom prst="rect">
            <a:avLst/>
          </a:prstGeom>
        </p:spPr>
      </p:pic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A96C165-B0C8-629C-C3D6-CF8891B94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92638" y="3631386"/>
            <a:ext cx="5952863" cy="32297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3C845-58A2-3516-55EA-38B61A3249F0}"/>
              </a:ext>
            </a:extLst>
          </p:cNvPr>
          <p:cNvSpPr txBox="1"/>
          <p:nvPr/>
        </p:nvSpPr>
        <p:spPr>
          <a:xfrm>
            <a:off x="323588" y="5240054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1F497D"/>
                </a:solidFill>
                <a:ea typeface="Calibri"/>
                <a:cs typeface="Calibri"/>
              </a:rPr>
              <a:t>Decision Tree </a:t>
            </a:r>
          </a:p>
        </p:txBody>
      </p:sp>
    </p:spTree>
    <p:extLst>
      <p:ext uri="{BB962C8B-B14F-4D97-AF65-F5344CB8AC3E}">
        <p14:creationId xmlns:p14="http://schemas.microsoft.com/office/powerpoint/2010/main" val="41332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7ADAB-B749-9173-6ABF-A2543CEF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114550B-7515-D960-8993-DB1D83BD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03" y="82789"/>
            <a:ext cx="3822919" cy="3258203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799A5C-906C-9C91-A7C6-141B553A2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8" y="0"/>
            <a:ext cx="5315220" cy="4780768"/>
          </a:xfrm>
          <a:prstGeom prst="rect">
            <a:avLst/>
          </a:prstGeom>
        </p:spPr>
      </p:pic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0EB1C22-FAF5-12DE-388D-60AB6925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97059" y="3426910"/>
            <a:ext cx="5445055" cy="34299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48473-1884-6845-C1E1-0BD1FC7482B6}"/>
              </a:ext>
            </a:extLst>
          </p:cNvPr>
          <p:cNvSpPr txBox="1"/>
          <p:nvPr/>
        </p:nvSpPr>
        <p:spPr>
          <a:xfrm>
            <a:off x="1283917" y="5438383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1F497D"/>
                </a:solidFill>
                <a:ea typeface="Calibri"/>
                <a:cs typeface="Calibri"/>
              </a:rPr>
              <a:t>SVC</a:t>
            </a:r>
            <a:endParaRPr lang="en-US" sz="3200" dirty="0">
              <a:solidFill>
                <a:srgbClr val="1F497D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08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F6106-C965-2D6F-4C8F-592C6BD0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FEF61AD-6F43-515C-9C3F-AE89A2C9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136" y="-3545"/>
            <a:ext cx="6022931" cy="4359883"/>
          </a:xfrm>
          <a:prstGeom prst="rect">
            <a:avLst/>
          </a:prstGeom>
        </p:spPr>
      </p:pic>
      <p:pic>
        <p:nvPicPr>
          <p:cNvPr id="4" name="Content Placeholder 3" descr="A computer screen shot of a black screen with white text&#10;&#10;Description automatically generated">
            <a:extLst>
              <a:ext uri="{FF2B5EF4-FFF2-40B4-BE49-F238E27FC236}">
                <a16:creationId xmlns:a16="http://schemas.microsoft.com/office/drawing/2014/main" id="{96DDEE8A-8597-CDEF-8C32-7BF64F88A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55565" y="3883014"/>
            <a:ext cx="5602787" cy="2966581"/>
          </a:xfrm>
        </p:spPr>
      </p:pic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5A2B0950-98D6-672C-9FB0-AC909494A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771" y="844790"/>
            <a:ext cx="3259249" cy="2757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EC9A6-6DDA-5C09-02B4-6800CCE3C1B1}"/>
              </a:ext>
            </a:extLst>
          </p:cNvPr>
          <p:cNvSpPr txBox="1"/>
          <p:nvPr/>
        </p:nvSpPr>
        <p:spPr>
          <a:xfrm>
            <a:off x="73068" y="5375753"/>
            <a:ext cx="33903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1F497D"/>
                </a:solidFill>
                <a:ea typeface="Calibri"/>
                <a:cs typeface="Calibri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5166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122104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95805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3DCD46BF-5DC4-D655-7034-BB9E2ECD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E3FB7-9D0C-D9CE-45A2-D3A0F163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85800"/>
            <a:ext cx="7879842" cy="1157005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1F497D"/>
                </a:solidFill>
                <a:ea typeface="Calibri"/>
                <a:cs typeface="Calibri"/>
              </a:rPr>
              <a:t>Introduction</a:t>
            </a:r>
            <a:endParaRPr lang="en-US" sz="4200" dirty="0">
              <a:solidFill>
                <a:srgbClr val="1F497D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5AFB29-ED38-0B18-A4FA-F3FE64903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110042"/>
              </p:ext>
            </p:extLst>
          </p:nvPr>
        </p:nvGraphicFramePr>
        <p:xfrm>
          <a:off x="628650" y="2295252"/>
          <a:ext cx="7879842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9B6A6-F061-E69E-0D83-DE85D1D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79358-AD15-FE27-44E1-5CB39C06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176920" cy="6046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 dirty="0">
                <a:solidFill>
                  <a:srgbClr val="1F497D"/>
                </a:solidFill>
                <a:ea typeface="Calibri"/>
                <a:cs typeface="Calibri"/>
              </a:rPr>
              <a:t>KNN</a:t>
            </a:r>
            <a:br>
              <a:rPr lang="en-US" sz="4500" dirty="0">
                <a:solidFill>
                  <a:srgbClr val="1F497D"/>
                </a:solidFill>
                <a:ea typeface="Calibri"/>
                <a:cs typeface="Calibri"/>
              </a:rPr>
            </a:br>
            <a:r>
              <a:rPr lang="en-US" sz="4500" dirty="0">
                <a:solidFill>
                  <a:srgbClr val="1F497D"/>
                </a:solidFill>
                <a:ea typeface="Calibri"/>
                <a:cs typeface="Calibri"/>
              </a:rPr>
              <a:t>Finding the perfect K- value</a:t>
            </a:r>
            <a:endParaRPr lang="en-US" sz="4500" kern="1200" dirty="0">
              <a:solidFill>
                <a:srgbClr val="1F497D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2FF47CD-77EA-9BCE-6532-289B5CC4E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489" y="-2918"/>
            <a:ext cx="5820284" cy="3157567"/>
          </a:xfrm>
          <a:prstGeom prst="rect">
            <a:avLst/>
          </a:prstGeom>
        </p:spPr>
      </p:pic>
      <p:pic>
        <p:nvPicPr>
          <p:cNvPr id="3" name="Picture 2" descr="A graph with red dots and blue lines&#10;&#10;Description automatically generated">
            <a:extLst>
              <a:ext uri="{FF2B5EF4-FFF2-40B4-BE49-F238E27FC236}">
                <a16:creationId xmlns:a16="http://schemas.microsoft.com/office/drawing/2014/main" id="{036DED8F-BA3A-06DF-CCAE-F5B242D79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147" y="3252370"/>
            <a:ext cx="5813566" cy="36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58D08-FFC2-2FA1-8C48-E81C51F2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EA1BEF9A-4994-AB5A-B7AA-277B31BF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939" y="636021"/>
            <a:ext cx="3530644" cy="2798916"/>
          </a:xfrm>
          <a:prstGeom prst="rect">
            <a:avLst/>
          </a:prstGeom>
        </p:spPr>
      </p:pic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F98558A-CEA8-E36B-2EB0-75DC7CB64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5" y="2023"/>
            <a:ext cx="5647282" cy="4296558"/>
          </a:xfrm>
          <a:prstGeom prst="rect">
            <a:avLst/>
          </a:prstGeom>
        </p:spPr>
      </p:pic>
      <p:pic>
        <p:nvPicPr>
          <p:cNvPr id="4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5BE94A8-F924-3FF1-B0A4-F035D40D6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80370" y="3540896"/>
            <a:ext cx="5966956" cy="3316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E60E5-D8C2-35CD-8DFE-7F23885FEB29}"/>
              </a:ext>
            </a:extLst>
          </p:cNvPr>
          <p:cNvSpPr txBox="1"/>
          <p:nvPr/>
        </p:nvSpPr>
        <p:spPr>
          <a:xfrm>
            <a:off x="229643" y="5198301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1F497D"/>
                </a:solidFill>
                <a:ea typeface="Calibri"/>
                <a:cs typeface="Calibri"/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155981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A1A44-BE65-581B-F3F5-1F142D84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BBA5A-4E2E-3D59-55A4-E280854C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1F497D"/>
                </a:solidFill>
                <a:latin typeface="Arial"/>
                <a:ea typeface="Calibri"/>
                <a:cs typeface="Arial"/>
              </a:rPr>
              <a:t>Visualised Result for Machine Learning Algorithms</a:t>
            </a:r>
            <a:endParaRPr lang="en-US" sz="2400" b="1" dirty="0">
              <a:solidFill>
                <a:srgbClr val="1F497D"/>
              </a:solidFill>
              <a:latin typeface="Arial"/>
              <a:cs typeface="Arial"/>
            </a:endParaRPr>
          </a:p>
        </p:txBody>
      </p:sp>
      <p:pic>
        <p:nvPicPr>
          <p:cNvPr id="4" name="Content Placeholder 3" descr="A computer screen with text&#10;&#10;Description automatically generated">
            <a:extLst>
              <a:ext uri="{FF2B5EF4-FFF2-40B4-BE49-F238E27FC236}">
                <a16:creationId xmlns:a16="http://schemas.microsoft.com/office/drawing/2014/main" id="{85B4026F-7F8B-D3AE-B506-39D770CC9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287" y="1963206"/>
            <a:ext cx="8225424" cy="2933568"/>
          </a:xfr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9C4BDA5-6A81-A155-4CEC-C4C2DD56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3" y="1417421"/>
            <a:ext cx="8805334" cy="498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2864A-345A-5A07-D9A5-5A719306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BB36E0-7F10-3CC5-5D18-E2DCC407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53" y="771821"/>
            <a:ext cx="9060492" cy="5326778"/>
          </a:xfrm>
        </p:spPr>
      </p:pic>
    </p:spTree>
    <p:extLst>
      <p:ext uri="{BB962C8B-B14F-4D97-AF65-F5344CB8AC3E}">
        <p14:creationId xmlns:p14="http://schemas.microsoft.com/office/powerpoint/2010/main" val="37604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C9F93-AD0A-2A58-B751-389A7D67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9085" b="3181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94D0-EDE2-090D-EA60-7F707FAE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Discussion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6F014B3-CB0A-D97D-1986-B8CE182C3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24550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CC3AD9-10EE-54B1-EC4B-5A512F5D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 dirty="0">
                <a:solidFill>
                  <a:srgbClr val="1F497D"/>
                </a:solidFill>
                <a:ea typeface="Calibri"/>
                <a:cs typeface="Calibri"/>
              </a:rPr>
              <a:t>Logistic 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511031" y="1832139"/>
            <a:ext cx="11506716" cy="4733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50000"/>
              </a:lnSpc>
            </a:pPr>
            <a:r>
              <a:rPr lang="en-US" sz="2400" b="1" dirty="0"/>
              <a:t>Strengths:</a:t>
            </a:r>
            <a:endParaRPr lang="en-US" sz="2400" b="1" dirty="0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Simple and Interpretable: Easy to implement and understand.</a:t>
            </a: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Efficient: Fast training, performs well on linear data.</a:t>
            </a: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150000"/>
              </a:lnSpc>
            </a:pPr>
            <a:r>
              <a:rPr lang="en-US" sz="2400" b="1" dirty="0"/>
              <a:t>Limitations:</a:t>
            </a:r>
            <a:endParaRPr lang="en-US" sz="2400" b="1" dirty="0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Linear Boundaries: Limited for complex datasets.</a:t>
            </a: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Outliers: Sensitive to outliers.</a:t>
            </a: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Binary Focus: Naturally suited for binary classification.</a:t>
            </a: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400" b="1" dirty="0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400" b="1" dirty="0">
              <a:solidFill>
                <a:srgbClr val="1F497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9140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BEC06E-824A-655A-3E78-55D9C3FA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cs typeface="Calibri"/>
              </a:rPr>
              <a:t>K-Nearest Neighbors (KNN)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521615" y="1885056"/>
            <a:ext cx="8098883" cy="4733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50000"/>
              </a:lnSpc>
            </a:pPr>
            <a:r>
              <a:rPr lang="en-US" sz="2000" b="1"/>
              <a:t>Strengths: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Simple and Flexible: Easy to understand, works for classification and regression.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Non-parametric: No data distribution assumptions.</a:t>
            </a:r>
            <a:endParaRPr lang="en-US" sz="2000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150000"/>
              </a:lnSpc>
            </a:pPr>
            <a:r>
              <a:rPr lang="en-US" sz="2000" b="1"/>
              <a:t>Limitations: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Computationally Expensive: Slow for large datasets.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High Dimensionality Issues: Performance degrades with more features.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Tuning Needed: Requires careful selection of 𝑘.</a:t>
            </a:r>
            <a:endParaRPr lang="en-US" sz="2000"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0099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97D06D-1B88-37FD-D75D-87B916BEE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cs typeface="Calibri"/>
              </a:rPr>
              <a:t>Decision Tree (DT)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669781" y="1715723"/>
            <a:ext cx="8469300" cy="4733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50000"/>
              </a:lnSpc>
            </a:pPr>
            <a:r>
              <a:rPr lang="en-US" sz="2000" b="1"/>
              <a:t>Strengths: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Intuitive: Easy to interpret and visualize.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Non-parametric: No distribution assumptions, handles complex boundaries.</a:t>
            </a:r>
            <a:endParaRPr lang="en-US" sz="2000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150000"/>
              </a:lnSpc>
            </a:pPr>
            <a:r>
              <a:rPr lang="en-US" sz="2000" b="1"/>
              <a:t>Limitations: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Overfitting: Prone to overfitting with deep trees.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Instability: Sensitive to data changes.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Needs Pruning: Requires pruning or ensembles to reduce overfitting.</a:t>
            </a:r>
            <a:endParaRPr lang="en-US" sz="2000"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217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8B2E71-8880-87FE-9EE5-93CB9912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cs typeface="Calibri"/>
              </a:rPr>
              <a:t>Support Vector Machine (SVM)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373448" y="1472305"/>
            <a:ext cx="9707550" cy="4649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50000"/>
              </a:lnSpc>
            </a:pPr>
            <a:r>
              <a:rPr lang="en-US" sz="2000" b="1"/>
              <a:t>Strengths: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High-dimensional Effectiveness: Works well with many features.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Kernel Trick: Handles non-linear relationships.</a:t>
            </a:r>
            <a:endParaRPr lang="en-US" sz="2000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150000"/>
              </a:lnSpc>
            </a:pPr>
            <a:r>
              <a:rPr lang="en-US" sz="2000" b="1"/>
              <a:t>Limitations:</a:t>
            </a:r>
            <a:endParaRPr lang="en-US" sz="2000" b="1"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Computationally Intensive: Slow training for large datasets.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Parameter Tuning: Performance depends on kernel and parameter choices.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1F497D"/>
                </a:solidFill>
              </a:rPr>
              <a:t>Less Interpretable: Difficult to interpret compared to simpler models.</a:t>
            </a:r>
            <a:endParaRPr lang="en-US" sz="2000"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algn="l" defTabSz="914400">
              <a:lnSpc>
                <a:spcPct val="90000"/>
              </a:lnSpc>
            </a:pPr>
            <a:endParaRPr lang="en-US" sz="2000" b="1">
              <a:solidFill>
                <a:srgbClr val="1F497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160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615A4C-9511-401F-4D7E-E6C48CF8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cs typeface="Calibri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182948" y="1715723"/>
            <a:ext cx="8765633" cy="4733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/>
              <a:t>Logistic Regression:</a:t>
            </a:r>
            <a:r>
              <a:rPr lang="en-US" sz="2000"/>
              <a:t> </a:t>
            </a:r>
            <a:r>
              <a:rPr lang="en-US" sz="2000" b="1">
                <a:solidFill>
                  <a:srgbClr val="1F497D"/>
                </a:solidFill>
              </a:rPr>
              <a:t>Simple, interpretable, but struggles with non-linear data and outliers.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cs typeface="Calibri"/>
              </a:rPr>
              <a:t>K-Nearest Neighbors</a:t>
            </a:r>
            <a:r>
              <a:rPr lang="en-US" sz="2000" b="1"/>
              <a:t>: </a:t>
            </a:r>
            <a:r>
              <a:rPr lang="en-US" sz="2000" b="1">
                <a:solidFill>
                  <a:srgbClr val="1F497D"/>
                </a:solidFill>
              </a:rPr>
              <a:t>Flexible, simple, but computationally expensive, sensitive to dimensions.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/>
              <a:t>Decision Tree:</a:t>
            </a:r>
            <a:r>
              <a:rPr lang="en-US" sz="2000"/>
              <a:t> </a:t>
            </a:r>
            <a:r>
              <a:rPr lang="en-US" sz="2000" b="1">
                <a:solidFill>
                  <a:srgbClr val="1F497D"/>
                </a:solidFill>
              </a:rPr>
              <a:t>Intuitive, handles complexity, but prone to overfitting and instability.</a:t>
            </a: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endParaRPr lang="en-US" sz="2000" b="1">
              <a:solidFill>
                <a:srgbClr val="1F497D"/>
              </a:solidFill>
              <a:cs typeface="Calibri"/>
            </a:endParaRPr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/>
              <a:t>Support Vector Machine:</a:t>
            </a:r>
            <a:r>
              <a:rPr lang="en-US" sz="2000"/>
              <a:t> </a:t>
            </a:r>
            <a:r>
              <a:rPr lang="en-US" sz="2000" b="1">
                <a:solidFill>
                  <a:srgbClr val="1F497D"/>
                </a:solidFill>
              </a:rPr>
              <a:t>Excels with high-dimensional, non-linear data, but needs careful tuning and is computationally intensive.</a:t>
            </a:r>
            <a:endParaRPr lang="en-US" sz="2000" b="1">
              <a:solidFill>
                <a:srgbClr val="1F497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6882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96" y="2653407"/>
            <a:ext cx="4320635" cy="6487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500" dirty="0">
                <a:solidFill>
                  <a:schemeClr val="tx2"/>
                </a:solidFill>
              </a:rPr>
              <a:t>Machine</a:t>
            </a:r>
            <a:r>
              <a:rPr lang="en-US" sz="4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Learning </a:t>
            </a:r>
            <a:endParaRPr lang="en-US" sz="4500" kern="1200" dirty="0">
              <a:solidFill>
                <a:schemeClr val="tx2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8ECC5-2634-1AD5-D44E-B0AA37B32612}"/>
              </a:ext>
            </a:extLst>
          </p:cNvPr>
          <p:cNvSpPr txBox="1">
            <a:spLocks/>
          </p:cNvSpPr>
          <p:nvPr/>
        </p:nvSpPr>
        <p:spPr>
          <a:xfrm>
            <a:off x="1802195" y="3768890"/>
            <a:ext cx="5368385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3200" dirty="0">
                <a:solidFill>
                  <a:schemeClr val="tx2"/>
                </a:solidFill>
              </a:rPr>
              <a:t>With Iris CSV Dataset</a:t>
            </a:r>
            <a:endParaRPr lang="en-US" sz="3200" dirty="0">
              <a:solidFill>
                <a:schemeClr val="tx2"/>
              </a:solidFill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2800" dirty="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13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96" y="2653407"/>
            <a:ext cx="4320635" cy="6487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Deep Learning </a:t>
            </a:r>
            <a:endParaRPr lang="en-US" sz="4500" kern="1200">
              <a:solidFill>
                <a:schemeClr val="tx2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8ECC5-2634-1AD5-D44E-B0AA37B32612}"/>
              </a:ext>
            </a:extLst>
          </p:cNvPr>
          <p:cNvSpPr txBox="1">
            <a:spLocks/>
          </p:cNvSpPr>
          <p:nvPr/>
        </p:nvSpPr>
        <p:spPr>
          <a:xfrm>
            <a:off x="1802195" y="3768890"/>
            <a:ext cx="5368385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3200">
                <a:solidFill>
                  <a:schemeClr val="tx2"/>
                </a:solidFill>
              </a:rPr>
              <a:t>With Iris Image Dataset</a:t>
            </a:r>
            <a:endParaRPr lang="en-US" sz="3200">
              <a:solidFill>
                <a:schemeClr val="tx2"/>
              </a:solidFill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2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239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370" y="949489"/>
            <a:ext cx="9707550" cy="64872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</a:rPr>
              <a:t>Importing the Image Dataset </a:t>
            </a:r>
            <a:br>
              <a:rPr lang="en-US" sz="2400" b="1">
                <a:ea typeface="Calibri"/>
                <a:cs typeface="Calibri"/>
              </a:rPr>
            </a:br>
            <a:r>
              <a:rPr lang="en-US" sz="2400" b="1">
                <a:solidFill>
                  <a:srgbClr val="1F497D"/>
                </a:solidFill>
              </a:rPr>
              <a:t>&amp; </a:t>
            </a:r>
            <a:br>
              <a:rPr lang="en-US" sz="2400" b="1">
                <a:ea typeface="Calibri"/>
                <a:cs typeface="Calibri"/>
              </a:rPr>
            </a:br>
            <a:r>
              <a:rPr lang="en-US" sz="2400" b="1">
                <a:solidFill>
                  <a:srgbClr val="1F497D"/>
                </a:solidFill>
              </a:rPr>
              <a:t>shorting the data set to be 50 images per class:</a:t>
            </a:r>
            <a:endParaRPr lang="en-US" sz="2400" b="1">
              <a:solidFill>
                <a:srgbClr val="1F497D"/>
              </a:solidFill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F59ABE-9EB0-A1CB-189E-98F19A0C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001" y="1388534"/>
            <a:ext cx="4904580" cy="49704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0450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370" y="346239"/>
            <a:ext cx="9707550" cy="64872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</a:rPr>
              <a:t>EDA: Checking out a random image of iris for each class/species: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F59ABE-9EB0-A1CB-189E-98F19A0C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084" y="1230835"/>
            <a:ext cx="6788413" cy="513769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243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370" y="621406"/>
            <a:ext cx="9707550" cy="64872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</a:rPr>
              <a:t>Defining the </a:t>
            </a:r>
            <a:r>
              <a:rPr lang="en-US" sz="2400" b="1" err="1">
                <a:solidFill>
                  <a:srgbClr val="1F497D"/>
                </a:solidFill>
              </a:rPr>
              <a:t>Dataframe</a:t>
            </a:r>
            <a:r>
              <a:rPr lang="en-US" sz="2400" b="1">
                <a:solidFill>
                  <a:srgbClr val="1F497D"/>
                </a:solidFill>
              </a:rPr>
              <a:t>, reading and resizing images:</a:t>
            </a:r>
            <a:endParaRPr lang="en-US" sz="2400" b="1">
              <a:solidFill>
                <a:srgbClr val="1F497D"/>
              </a:solidFill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F59ABE-9EB0-A1CB-189E-98F19A0C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68" y="1153294"/>
            <a:ext cx="6777830" cy="514918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7969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88" y="935171"/>
            <a:ext cx="8844698" cy="783200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  <a:ea typeface="Calibri"/>
                <a:cs typeface="Calibri"/>
              </a:rPr>
              <a:t>Resize all the images to fit into Input Layer</a:t>
            </a:r>
            <a:br>
              <a:rPr lang="en-US" sz="2400" b="1">
                <a:solidFill>
                  <a:srgbClr val="1F497D"/>
                </a:solidFill>
                <a:ea typeface="Calibri"/>
                <a:cs typeface="Calibri"/>
              </a:rPr>
            </a:br>
            <a:r>
              <a:rPr lang="en-US" sz="2400" b="1">
                <a:solidFill>
                  <a:srgbClr val="1F497D"/>
                </a:solidFill>
                <a:ea typeface="Calibri"/>
                <a:cs typeface="Calibri"/>
              </a:rPr>
              <a:t>224,224,3</a:t>
            </a:r>
          </a:p>
          <a:p>
            <a:pPr defTabSz="914400">
              <a:lnSpc>
                <a:spcPct val="90000"/>
              </a:lnSpc>
            </a:pPr>
            <a:endParaRPr lang="en-US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19" name="Content Placeholder 1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29AB6AE7-C1C8-EE68-5A71-D9F6288F7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95" y="2655681"/>
            <a:ext cx="8157882" cy="2034001"/>
          </a:xfrm>
        </p:spPr>
      </p:pic>
    </p:spTree>
    <p:extLst>
      <p:ext uri="{BB962C8B-B14F-4D97-AF65-F5344CB8AC3E}">
        <p14:creationId xmlns:p14="http://schemas.microsoft.com/office/powerpoint/2010/main" val="3199674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0D8ED-722A-2DC0-49DF-2872ADA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370" y="3436572"/>
            <a:ext cx="9707550" cy="64872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100">
                <a:solidFill>
                  <a:srgbClr val="1F497D"/>
                </a:solidFill>
                <a:ea typeface="Calibri"/>
                <a:cs typeface="Calibri"/>
              </a:rPr>
              <a:t>The Model 1 Architecture</a:t>
            </a:r>
            <a:br>
              <a:rPr lang="en-US" sz="4100">
                <a:ea typeface="Calibri"/>
                <a:cs typeface="Calibri"/>
              </a:rPr>
            </a:br>
            <a:r>
              <a:rPr lang="en-US" sz="4100">
                <a:solidFill>
                  <a:srgbClr val="1F497D"/>
                </a:solidFill>
                <a:ea typeface="Calibri"/>
                <a:cs typeface="Calibri"/>
              </a:rPr>
              <a:t>(4 layers)</a:t>
            </a:r>
          </a:p>
        </p:txBody>
      </p:sp>
    </p:spTree>
    <p:extLst>
      <p:ext uri="{BB962C8B-B14F-4D97-AF65-F5344CB8AC3E}">
        <p14:creationId xmlns:p14="http://schemas.microsoft.com/office/powerpoint/2010/main" val="2048245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532E86C-949E-75E5-DC0E-A9ED7B31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4" y="3022922"/>
            <a:ext cx="8424333" cy="1330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1715722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  <a:ea typeface="Calibri"/>
                <a:cs typeface="Calibri"/>
              </a:rPr>
              <a:t>Rescaling Layer:</a:t>
            </a:r>
            <a:endParaRPr lang="en-US" sz="32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612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1260639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MobileNetV2 Layer: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5C24C2-FE9E-FADF-3D51-665B98D2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354061"/>
            <a:ext cx="8421625" cy="3493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2306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1715722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Dropout Layer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&amp;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Dense Layer with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r>
              <a:rPr lang="en-US" sz="3200" b="1" err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32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 Activation and L2 regularization: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179F92-8AFC-B650-8777-6799549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2726233"/>
            <a:ext cx="8421625" cy="2897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769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1715722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</a:rPr>
              <a:t>Model 1 Compilation</a:t>
            </a:r>
            <a:endParaRPr lang="en-US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9FC06E58-69E3-7E2A-D59B-985B5CAE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2887476"/>
            <a:ext cx="8421625" cy="1993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279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70F51-173A-242E-18DB-37DE9D93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rgbClr val="1F497D"/>
            </a:solidFill>
          </a:ln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Analysis and ML prediction on Iris Dataset </a:t>
            </a:r>
          </a:p>
        </p:txBody>
      </p:sp>
      <p:pic>
        <p:nvPicPr>
          <p:cNvPr id="1026" name="Picture 2" descr="Three classes of IRIS dataset for classification [17] | Download Scientific  Diagram">
            <a:extLst>
              <a:ext uri="{FF2B5EF4-FFF2-40B4-BE49-F238E27FC236}">
                <a16:creationId xmlns:a16="http://schemas.microsoft.com/office/drawing/2014/main" id="{4B12DA9A-EF8E-8EFC-643D-C8E5506F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2308131"/>
            <a:ext cx="8178799" cy="31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276389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</a:rPr>
              <a:t>Callbacks Used in Model 1: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D7E937-7E57-C234-4AE2-F2EE8141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8" y="1498600"/>
            <a:ext cx="7646501" cy="3024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9676E4-8FD4-46AE-2AA2-4D7CE5F3F72E}"/>
              </a:ext>
            </a:extLst>
          </p:cNvPr>
          <p:cNvSpPr txBox="1">
            <a:spLocks/>
          </p:cNvSpPr>
          <p:nvPr/>
        </p:nvSpPr>
        <p:spPr>
          <a:xfrm>
            <a:off x="-282720" y="773804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</a:rPr>
              <a:t>1 - Learning Rate Scheduler: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EA6F27-2236-5EC6-6A33-F0E3E3BC4263}"/>
              </a:ext>
            </a:extLst>
          </p:cNvPr>
          <p:cNvSpPr txBox="1">
            <a:spLocks/>
          </p:cNvSpPr>
          <p:nvPr/>
        </p:nvSpPr>
        <p:spPr>
          <a:xfrm>
            <a:off x="-282720" y="4562637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400" b="1">
                <a:solidFill>
                  <a:srgbClr val="1F497D"/>
                </a:solidFill>
              </a:rPr>
              <a:t>2 - Model Checkpoint: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34E4CBB-0585-685E-7E52-223BE442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5336646"/>
            <a:ext cx="7655644" cy="936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5485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356803" y="572722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</a:rPr>
              <a:t>Model 1 Prediction:</a:t>
            </a:r>
            <a:endParaRPr lang="en-US" sz="4100">
              <a:ea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793755-522C-49E5-2FBA-03FAF6882CE7}"/>
              </a:ext>
            </a:extLst>
          </p:cNvPr>
          <p:cNvSpPr txBox="1">
            <a:spLocks/>
          </p:cNvSpPr>
          <p:nvPr/>
        </p:nvSpPr>
        <p:spPr>
          <a:xfrm>
            <a:off x="-282719" y="5927888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</a:rPr>
              <a:t>Accuracy = 72.7%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6EA4E5-7E4E-23B5-9F99-8A988562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1" y="1546686"/>
            <a:ext cx="8802624" cy="4136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395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530389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Model 1 - Visualized Result 1</a:t>
            </a:r>
            <a:endParaRPr lang="en-US" sz="4100">
              <a:ea typeface="Calibri"/>
              <a:cs typeface="Calibri"/>
            </a:endParaRPr>
          </a:p>
        </p:txBody>
      </p:sp>
      <p:pic>
        <p:nvPicPr>
          <p:cNvPr id="6" name="Picture 5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1AE207E6-487B-4363-1218-5C8ADC3D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3" y="1340107"/>
            <a:ext cx="6505575" cy="521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522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530389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Model 1 - Visualized Result 2</a:t>
            </a:r>
            <a:endParaRPr lang="en-US" sz="4100">
              <a:ea typeface="Calibri"/>
              <a:cs typeface="Calibri"/>
            </a:endParaRPr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42F7320-9F13-7119-B6CE-E5484381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6" y="1714638"/>
            <a:ext cx="8421625" cy="407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43788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5566750" y="328684"/>
            <a:ext cx="3891698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Model 2</a:t>
            </a:r>
            <a:endParaRPr lang="en-US" sz="4100">
              <a:ea typeface="Calibri"/>
              <a:cs typeface="Calibri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20BDD9-AF4A-975E-8FEA-44FD8D3C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1" y="149014"/>
            <a:ext cx="5670175" cy="4845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10148-285C-0E64-C6F8-23074BF124AF}"/>
              </a:ext>
            </a:extLst>
          </p:cNvPr>
          <p:cNvSpPr txBox="1"/>
          <p:nvPr/>
        </p:nvSpPr>
        <p:spPr>
          <a:xfrm>
            <a:off x="6140823" y="1720103"/>
            <a:ext cx="27432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Layers: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Rescaling Normalizer Layer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MobileNet Feature Extractor Layer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Dropout Layer with 50% rate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Dense layer with </a:t>
            </a:r>
            <a:r>
              <a:rPr lang="en-US" sz="2000" b="1" err="1">
                <a:solidFill>
                  <a:schemeClr val="tx2"/>
                </a:solidFill>
                <a:ea typeface="Calibri"/>
                <a:cs typeface="Calibri"/>
              </a:rPr>
              <a:t>Softmax</a:t>
            </a: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 activation </a:t>
            </a:r>
            <a:r>
              <a:rPr lang="en-US" sz="2000" b="1" err="1">
                <a:solidFill>
                  <a:schemeClr val="tx2"/>
                </a:solidFill>
                <a:ea typeface="Calibri"/>
                <a:cs typeface="Calibri"/>
              </a:rPr>
              <a:t>func</a:t>
            </a: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 and L2 </a:t>
            </a:r>
            <a:r>
              <a:rPr lang="en-US" sz="2000" b="1" err="1">
                <a:solidFill>
                  <a:schemeClr val="tx2"/>
                </a:solidFill>
                <a:ea typeface="Calibri"/>
                <a:cs typeface="Calibri"/>
              </a:rPr>
              <a:t>regulizer</a:t>
            </a:r>
            <a:r>
              <a:rPr lang="en-US" sz="2000" b="1">
                <a:solidFill>
                  <a:schemeClr val="tx2"/>
                </a:solidFill>
                <a:ea typeface="Calibri"/>
                <a:cs typeface="Calibri"/>
              </a:rPr>
              <a:t> with 0.001 learning rate.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A50847-B60C-9A5D-2310-3F9B7358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3" y="5224922"/>
            <a:ext cx="5670176" cy="129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83872-A2A1-6D02-9B2D-3E4811B4A1A8}"/>
              </a:ext>
            </a:extLst>
          </p:cNvPr>
          <p:cNvSpPr txBox="1"/>
          <p:nvPr/>
        </p:nvSpPr>
        <p:spPr>
          <a:xfrm>
            <a:off x="6247279" y="581305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Didn't balance the dataset*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467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3713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ea typeface="Calibri"/>
                <a:cs typeface="Calibri"/>
              </a:rPr>
              <a:t>Model 2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ED1C7E-39B4-611F-7C2F-3EB3CA26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1" y="2067151"/>
            <a:ext cx="8449235" cy="27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7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3510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ea typeface="Calibri"/>
                <a:cs typeface="Calibri"/>
              </a:rPr>
              <a:t>Model 2 result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D02D76-1829-EF84-2253-0F76CF4B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954962"/>
            <a:ext cx="7485528" cy="33738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-282719" y="5927888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b="1">
                <a:solidFill>
                  <a:srgbClr val="1F497D"/>
                </a:solidFill>
              </a:rPr>
              <a:t>Accuracy = 60%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75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8E3D6DB-1BC8-EA9F-4F88-8E18E8B65C1A}"/>
              </a:ext>
            </a:extLst>
          </p:cNvPr>
          <p:cNvSpPr txBox="1">
            <a:spLocks/>
          </p:cNvSpPr>
          <p:nvPr/>
        </p:nvSpPr>
        <p:spPr>
          <a:xfrm>
            <a:off x="-282720" y="414595"/>
            <a:ext cx="9707550" cy="64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100" b="1">
                <a:solidFill>
                  <a:srgbClr val="1F497D"/>
                </a:solidFill>
                <a:cs typeface="Calibri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8E99D-BE68-8BDB-A342-E50E7D200330}"/>
              </a:ext>
            </a:extLst>
          </p:cNvPr>
          <p:cNvSpPr txBox="1">
            <a:spLocks/>
          </p:cNvSpPr>
          <p:nvPr/>
        </p:nvSpPr>
        <p:spPr>
          <a:xfrm>
            <a:off x="182948" y="1715723"/>
            <a:ext cx="8765633" cy="4733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rgbClr val="1F497D"/>
                </a:solidFill>
                <a:cs typeface="Calibri"/>
              </a:rPr>
              <a:t>Summary for model 1 and model 2 need to be added here</a:t>
            </a:r>
          </a:p>
        </p:txBody>
      </p:sp>
    </p:spTree>
    <p:extLst>
      <p:ext uri="{BB962C8B-B14F-4D97-AF65-F5344CB8AC3E}">
        <p14:creationId xmlns:p14="http://schemas.microsoft.com/office/powerpoint/2010/main" val="21411304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2B4E0-E3C1-1E50-63AD-E8F0777E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C11F099-887E-0EF7-927E-2755CBE8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4492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7BF1C82A-220E-15E2-549B-9864125BB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428" t="9090" r="15790" b="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Questions &amp;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t>Please feel free to ask any questions or clarify doubts regarding the project.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82A43-5C3C-66FF-57F7-7AB2BA6B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BD29C5-EB6E-3D67-B7E9-BCF7E226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F497D"/>
                </a:solidFill>
              </a:rPr>
              <a:t>Iris CSV dataset</a:t>
            </a:r>
          </a:p>
        </p:txBody>
      </p:sp>
      <p:pic>
        <p:nvPicPr>
          <p:cNvPr id="5" name="Picture 4" descr="A close up of a number&#10;&#10;Description automatically generated">
            <a:extLst>
              <a:ext uri="{FF2B5EF4-FFF2-40B4-BE49-F238E27FC236}">
                <a16:creationId xmlns:a16="http://schemas.microsoft.com/office/drawing/2014/main" id="{516F5522-EED7-15A1-8145-7522D989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784" y="2833483"/>
            <a:ext cx="1806097" cy="40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FC6E779-8B78-0A26-306C-059C85642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473" y="3992160"/>
            <a:ext cx="1690486" cy="648167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DEE2773-AC4B-CD91-276B-7824DE55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41" y="1568399"/>
            <a:ext cx="6819191" cy="37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E632F3-DAC3-9ECF-F24D-EDCD916E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29EFBF-7187-46FC-AD81-2ADF9365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F497D"/>
                </a:solidFill>
              </a:rPr>
              <a:t>Iris csv dataset info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A0244F-1D1F-9112-5204-ABFD4611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18" y="2703871"/>
            <a:ext cx="4173746" cy="154247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5EB727-1187-AFF4-5A5E-D0B6030D5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7" y="2174676"/>
            <a:ext cx="4457092" cy="2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C7937D-55CD-3AB0-222C-1C13D9C6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D0F9F-DBC8-3195-BC76-754C4969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2" y="135335"/>
            <a:ext cx="5098026" cy="134881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1F497D"/>
                </a:solidFill>
              </a:rPr>
              <a:t>Distribution of Features in the Iris Dataset</a:t>
            </a:r>
          </a:p>
        </p:txBody>
      </p:sp>
      <p:pic>
        <p:nvPicPr>
          <p:cNvPr id="5" name="Content Placeholder 4" descr="A group of graph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8FDE9E1-8768-C0B8-4E48-F1F8C618C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857" y="1493979"/>
            <a:ext cx="7628286" cy="506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72C26-CFCB-A020-ECB0-1EAE4759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69" y="732855"/>
            <a:ext cx="3028455" cy="4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3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626C87-E1B9-BA61-9111-9393FC90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DF32-56D7-3E2A-7EC8-719C13A2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block for Histogram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A519779-6C1D-2503-6216-E3C9135E4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076048"/>
            <a:ext cx="8178799" cy="3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9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BEAE-CE65-1F65-B5B2-F6A4BC43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A3052-6C57-9FCF-F648-AAC02B33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dirty="0">
                <a:solidFill>
                  <a:srgbClr val="1F497D"/>
                </a:solidFill>
              </a:rPr>
              <a:t>Width and Length of Petal and Sepal difference between all three Flowers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302" y="4771"/>
                  <a:pt x="2469633" y="12323"/>
                  <a:pt x="2468880" y="18288"/>
                </a:cubicBezTo>
                <a:cubicBezTo>
                  <a:pt x="2229297" y="-14659"/>
                  <a:pt x="2066775" y="30253"/>
                  <a:pt x="1802282" y="18288"/>
                </a:cubicBezTo>
                <a:cubicBezTo>
                  <a:pt x="1537789" y="6323"/>
                  <a:pt x="1379930" y="22266"/>
                  <a:pt x="1209751" y="18288"/>
                </a:cubicBezTo>
                <a:cubicBezTo>
                  <a:pt x="1039572" y="14310"/>
                  <a:pt x="837025" y="12850"/>
                  <a:pt x="641909" y="18288"/>
                </a:cubicBezTo>
                <a:cubicBezTo>
                  <a:pt x="446793" y="23726"/>
                  <a:pt x="170561" y="18472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8266" y="8857"/>
                  <a:pt x="2469384" y="13619"/>
                  <a:pt x="2468880" y="18288"/>
                </a:cubicBezTo>
                <a:cubicBezTo>
                  <a:pt x="2271330" y="36599"/>
                  <a:pt x="2001027" y="31554"/>
                  <a:pt x="1876349" y="18288"/>
                </a:cubicBezTo>
                <a:cubicBezTo>
                  <a:pt x="1751671" y="5022"/>
                  <a:pt x="1364652" y="15063"/>
                  <a:pt x="1209751" y="18288"/>
                </a:cubicBezTo>
                <a:cubicBezTo>
                  <a:pt x="1054850" y="21513"/>
                  <a:pt x="748438" y="20074"/>
                  <a:pt x="617220" y="18288"/>
                </a:cubicBezTo>
                <a:cubicBezTo>
                  <a:pt x="486002" y="16502"/>
                  <a:pt x="237432" y="27200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1344B7F0-BFAB-BDC3-B759-99634557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3082257"/>
            <a:ext cx="4210812" cy="2726501"/>
          </a:xfrm>
          <a:prstGeom prst="rect">
            <a:avLst/>
          </a:prstGeom>
        </p:spPr>
      </p:pic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4CEE5F77-2A9A-5A64-A375-E8E793E3E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872" y="3082257"/>
            <a:ext cx="4210812" cy="27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33A86B4914548A702A30A569CCE57" ma:contentTypeVersion="13" ma:contentTypeDescription="Create a new document." ma:contentTypeScope="" ma:versionID="f562d80d4a969c1e42f46d92c6505ceb">
  <xsd:schema xmlns:xsd="http://www.w3.org/2001/XMLSchema" xmlns:xs="http://www.w3.org/2001/XMLSchema" xmlns:p="http://schemas.microsoft.com/office/2006/metadata/properties" xmlns:ns3="38cd8462-4084-4a31-aab4-4da32233d843" xmlns:ns4="a40e4952-9f1a-4c38-b822-4da87bc24489" targetNamespace="http://schemas.microsoft.com/office/2006/metadata/properties" ma:root="true" ma:fieldsID="071e7736315f5c980d2bede3f01e06ae" ns3:_="" ns4:_="">
    <xsd:import namespace="38cd8462-4084-4a31-aab4-4da32233d843"/>
    <xsd:import namespace="a40e4952-9f1a-4c38-b822-4da87bc2448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cd8462-4084-4a31-aab4-4da32233d8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0e4952-9f1a-4c38-b822-4da87bc24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0e4952-9f1a-4c38-b822-4da87bc24489" xsi:nil="true"/>
  </documentManagement>
</p:properties>
</file>

<file path=customXml/itemProps1.xml><?xml version="1.0" encoding="utf-8"?>
<ds:datastoreItem xmlns:ds="http://schemas.openxmlformats.org/officeDocument/2006/customXml" ds:itemID="{B0457349-4E35-49E9-A845-87558EAB47BE}">
  <ds:schemaRefs>
    <ds:schemaRef ds:uri="38cd8462-4084-4a31-aab4-4da32233d843"/>
    <ds:schemaRef ds:uri="a40e4952-9f1a-4c38-b822-4da87bc244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3C75B0-86F3-4717-AF02-F3725188C2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AA48B-0056-4281-B062-F02DD2239011}">
  <ds:schemaRefs>
    <ds:schemaRef ds:uri="http://www.w3.org/XML/1998/namespace"/>
    <ds:schemaRef ds:uri="http://schemas.microsoft.com/office/2006/documentManagement/types"/>
    <ds:schemaRef ds:uri="a40e4952-9f1a-4c38-b822-4da87bc24489"/>
    <ds:schemaRef ds:uri="http://schemas.microsoft.com/office/2006/metadata/properties"/>
    <ds:schemaRef ds:uri="38cd8462-4084-4a31-aab4-4da32233d843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</TotalTime>
  <Words>740</Words>
  <Application>Microsoft Office PowerPoint</Application>
  <PresentationFormat>On-screen Show (4:3)</PresentationFormat>
  <Paragraphs>121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Group Project CO559 By:</vt:lpstr>
      <vt:lpstr>Introduction</vt:lpstr>
      <vt:lpstr>Machine Learning </vt:lpstr>
      <vt:lpstr>Classification Analysis and ML prediction on Iris Dataset </vt:lpstr>
      <vt:lpstr>Iris CSV dataset</vt:lpstr>
      <vt:lpstr>Iris csv dataset info</vt:lpstr>
      <vt:lpstr>Distribution of Features in the Iris Dataset</vt:lpstr>
      <vt:lpstr>Code block for Histogram</vt:lpstr>
      <vt:lpstr>Width and Length of Petal and Sepal difference between all three Flowers </vt:lpstr>
      <vt:lpstr>Code blocks for Scatter Plot</vt:lpstr>
      <vt:lpstr>Iris Dataset Pairplot</vt:lpstr>
      <vt:lpstr>Iris Dataset Heatmap</vt:lpstr>
      <vt:lpstr>Loading the dataset into data frame using pandas</vt:lpstr>
      <vt:lpstr>Methodology</vt:lpstr>
      <vt:lpstr>Importing all libraries</vt:lpstr>
      <vt:lpstr>Preparing the data to feed the different algorithm models</vt:lpstr>
      <vt:lpstr>PowerPoint Presentation</vt:lpstr>
      <vt:lpstr>PowerPoint Presentation</vt:lpstr>
      <vt:lpstr>PowerPoint Presentation</vt:lpstr>
      <vt:lpstr>KNN Finding the perfect K- value</vt:lpstr>
      <vt:lpstr>PowerPoint Presentation</vt:lpstr>
      <vt:lpstr>Visualised Result for Machine Learning Algorithms</vt:lpstr>
      <vt:lpstr>PowerPoint Presentation</vt:lpstr>
      <vt:lpstr>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</vt:lpstr>
      <vt:lpstr>Importing the Image Dataset  &amp;  shorting the data set to be 50 images per class: </vt:lpstr>
      <vt:lpstr>EDA: Checking out a random image of iris for each class/species:</vt:lpstr>
      <vt:lpstr>Defining the Dataframe, reading and resizing images: </vt:lpstr>
      <vt:lpstr>Resize all the images to fit into Input Layer 224,224,3 </vt:lpstr>
      <vt:lpstr>The Model 1 Architecture (4 layers)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 &amp; Answers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Analysis and ML prediction on Iris Dataset</dc:title>
  <dc:subject/>
  <dc:creator>Muneef Mumthas</dc:creator>
  <cp:keywords/>
  <dc:description>generated using python-pptx</dc:description>
  <cp:lastModifiedBy>Muneef Mohamed Mumthas</cp:lastModifiedBy>
  <cp:revision>11</cp:revision>
  <dcterms:created xsi:type="dcterms:W3CDTF">2013-01-27T09:14:16Z</dcterms:created>
  <dcterms:modified xsi:type="dcterms:W3CDTF">2024-05-13T10:07:57Z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0x0101009CF33A86B4914548A702A30A569CCE57</vt:lpwstr>
  </property>
</Properties>
</file>